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84" r:id="rId2"/>
    <p:sldId id="390" r:id="rId3"/>
    <p:sldId id="366"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3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1C937EA-0706-4ABC-8BD0-988325118E1C}">
          <p14:sldIdLst>
            <p14:sldId id="284"/>
            <p14:sldId id="390"/>
            <p14:sldId id="366"/>
            <p14:sldId id="391"/>
            <p14:sldId id="392"/>
            <p14:sldId id="393"/>
            <p14:sldId id="394"/>
            <p14:sldId id="395"/>
            <p14:sldId id="396"/>
            <p14:sldId id="397"/>
            <p14:sldId id="398"/>
            <p14:sldId id="399"/>
            <p14:sldId id="400"/>
            <p14:sldId id="401"/>
            <p14:sldId id="402"/>
            <p14:sldId id="403"/>
            <p14:sldId id="404"/>
            <p14:sldId id="3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83993" autoAdjust="0"/>
  </p:normalViewPr>
  <p:slideViewPr>
    <p:cSldViewPr snapToGrid="0">
      <p:cViewPr varScale="1">
        <p:scale>
          <a:sx n="68" d="100"/>
          <a:sy n="68" d="100"/>
        </p:scale>
        <p:origin x="101" y="53"/>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4" d="100"/>
          <a:sy n="54" d="100"/>
        </p:scale>
        <p:origin x="288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2020/11/12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extLst>
      <p:ext uri="{BB962C8B-B14F-4D97-AF65-F5344CB8AC3E}">
        <p14:creationId xmlns:p14="http://schemas.microsoft.com/office/powerpoint/2010/main" val="1451605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2020/11/12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extLst>
      <p:ext uri="{BB962C8B-B14F-4D97-AF65-F5344CB8AC3E}">
        <p14:creationId xmlns:p14="http://schemas.microsoft.com/office/powerpoint/2010/main" val="5684887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a:t>
            </a:fld>
            <a:endParaRPr lang="zh-CN" altLang="en-US"/>
          </a:p>
        </p:txBody>
      </p:sp>
    </p:spTree>
    <p:extLst>
      <p:ext uri="{BB962C8B-B14F-4D97-AF65-F5344CB8AC3E}">
        <p14:creationId xmlns:p14="http://schemas.microsoft.com/office/powerpoint/2010/main" val="568370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10</a:t>
            </a:fld>
            <a:endParaRPr lang="zh-CN" altLang="en-US"/>
          </a:p>
        </p:txBody>
      </p:sp>
    </p:spTree>
    <p:extLst>
      <p:ext uri="{BB962C8B-B14F-4D97-AF65-F5344CB8AC3E}">
        <p14:creationId xmlns:p14="http://schemas.microsoft.com/office/powerpoint/2010/main" val="1427835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11</a:t>
            </a:fld>
            <a:endParaRPr lang="zh-CN" altLang="en-US"/>
          </a:p>
        </p:txBody>
      </p:sp>
    </p:spTree>
    <p:extLst>
      <p:ext uri="{BB962C8B-B14F-4D97-AF65-F5344CB8AC3E}">
        <p14:creationId xmlns:p14="http://schemas.microsoft.com/office/powerpoint/2010/main" val="203379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12</a:t>
            </a:fld>
            <a:endParaRPr lang="zh-CN" altLang="en-US"/>
          </a:p>
        </p:txBody>
      </p:sp>
    </p:spTree>
    <p:extLst>
      <p:ext uri="{BB962C8B-B14F-4D97-AF65-F5344CB8AC3E}">
        <p14:creationId xmlns:p14="http://schemas.microsoft.com/office/powerpoint/2010/main" val="171261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13</a:t>
            </a:fld>
            <a:endParaRPr lang="zh-CN" altLang="en-US"/>
          </a:p>
        </p:txBody>
      </p:sp>
    </p:spTree>
    <p:extLst>
      <p:ext uri="{BB962C8B-B14F-4D97-AF65-F5344CB8AC3E}">
        <p14:creationId xmlns:p14="http://schemas.microsoft.com/office/powerpoint/2010/main" val="4842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14</a:t>
            </a:fld>
            <a:endParaRPr lang="zh-CN" altLang="en-US"/>
          </a:p>
        </p:txBody>
      </p:sp>
    </p:spTree>
    <p:extLst>
      <p:ext uri="{BB962C8B-B14F-4D97-AF65-F5344CB8AC3E}">
        <p14:creationId xmlns:p14="http://schemas.microsoft.com/office/powerpoint/2010/main" val="195676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15</a:t>
            </a:fld>
            <a:endParaRPr lang="zh-CN" altLang="en-US"/>
          </a:p>
        </p:txBody>
      </p:sp>
    </p:spTree>
    <p:extLst>
      <p:ext uri="{BB962C8B-B14F-4D97-AF65-F5344CB8AC3E}">
        <p14:creationId xmlns:p14="http://schemas.microsoft.com/office/powerpoint/2010/main" val="3808484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16</a:t>
            </a:fld>
            <a:endParaRPr lang="zh-CN" altLang="en-US"/>
          </a:p>
        </p:txBody>
      </p:sp>
    </p:spTree>
    <p:extLst>
      <p:ext uri="{BB962C8B-B14F-4D97-AF65-F5344CB8AC3E}">
        <p14:creationId xmlns:p14="http://schemas.microsoft.com/office/powerpoint/2010/main" val="3344499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17</a:t>
            </a:fld>
            <a:endParaRPr lang="zh-CN" altLang="en-US"/>
          </a:p>
        </p:txBody>
      </p:sp>
    </p:spTree>
    <p:extLst>
      <p:ext uri="{BB962C8B-B14F-4D97-AF65-F5344CB8AC3E}">
        <p14:creationId xmlns:p14="http://schemas.microsoft.com/office/powerpoint/2010/main" val="312658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SSD</a:t>
            </a:r>
            <a:r>
              <a:rPr lang="zh-CN" altLang="en-US" dirty="0"/>
              <a:t>在</a:t>
            </a:r>
            <a:r>
              <a:rPr lang="en-US" altLang="zh-CN" dirty="0"/>
              <a:t>dram</a:t>
            </a:r>
            <a:r>
              <a:rPr lang="zh-CN" altLang="en-US" dirty="0"/>
              <a:t>和磁盘之间</a:t>
            </a:r>
            <a:r>
              <a:rPr lang="en-US" altLang="zh-CN" dirty="0"/>
              <a:t>, </a:t>
            </a:r>
            <a:r>
              <a:rPr lang="zh-CN" altLang="en-US" dirty="0"/>
              <a:t>磁带在磁盘下一层</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2</a:t>
            </a:fld>
            <a:endParaRPr lang="zh-CN" altLang="en-US"/>
          </a:p>
        </p:txBody>
      </p:sp>
    </p:spTree>
    <p:extLst>
      <p:ext uri="{BB962C8B-B14F-4D97-AF65-F5344CB8AC3E}">
        <p14:creationId xmlns:p14="http://schemas.microsoft.com/office/powerpoint/2010/main" val="2743516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3</a:t>
            </a:fld>
            <a:endParaRPr lang="zh-CN" altLang="en-US"/>
          </a:p>
        </p:txBody>
      </p:sp>
    </p:spTree>
    <p:extLst>
      <p:ext uri="{BB962C8B-B14F-4D97-AF65-F5344CB8AC3E}">
        <p14:creationId xmlns:p14="http://schemas.microsoft.com/office/powerpoint/2010/main" val="35425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要求在服务器上运行 以及整个程序框架</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4</a:t>
            </a:fld>
            <a:endParaRPr lang="zh-CN" altLang="en-US"/>
          </a:p>
        </p:txBody>
      </p:sp>
    </p:spTree>
    <p:extLst>
      <p:ext uri="{BB962C8B-B14F-4D97-AF65-F5344CB8AC3E}">
        <p14:creationId xmlns:p14="http://schemas.microsoft.com/office/powerpoint/2010/main" val="3793270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要求在服务器上运行 以及整个程序框架</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5</a:t>
            </a:fld>
            <a:endParaRPr lang="zh-CN" altLang="en-US"/>
          </a:p>
        </p:txBody>
      </p:sp>
    </p:spTree>
    <p:extLst>
      <p:ext uri="{BB962C8B-B14F-4D97-AF65-F5344CB8AC3E}">
        <p14:creationId xmlns:p14="http://schemas.microsoft.com/office/powerpoint/2010/main" val="394217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6</a:t>
            </a:fld>
            <a:endParaRPr lang="zh-CN" altLang="en-US"/>
          </a:p>
        </p:txBody>
      </p:sp>
    </p:spTree>
    <p:extLst>
      <p:ext uri="{BB962C8B-B14F-4D97-AF65-F5344CB8AC3E}">
        <p14:creationId xmlns:p14="http://schemas.microsoft.com/office/powerpoint/2010/main" val="1799120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7</a:t>
            </a:fld>
            <a:endParaRPr lang="zh-CN" altLang="en-US"/>
          </a:p>
        </p:txBody>
      </p:sp>
    </p:spTree>
    <p:extLst>
      <p:ext uri="{BB962C8B-B14F-4D97-AF65-F5344CB8AC3E}">
        <p14:creationId xmlns:p14="http://schemas.microsoft.com/office/powerpoint/2010/main" val="497666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解决方法</a:t>
            </a:r>
            <a:r>
              <a:rPr lang="en-US" altLang="zh-CN" dirty="0"/>
              <a:t>: x</a:t>
            </a:r>
            <a:r>
              <a:rPr lang="zh-CN" altLang="en-US" dirty="0"/>
              <a:t>数组长度开成</a:t>
            </a:r>
            <a:r>
              <a:rPr lang="en-US" altLang="zh-CN" dirty="0"/>
              <a:t>12</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8</a:t>
            </a:fld>
            <a:endParaRPr lang="zh-CN" altLang="en-US"/>
          </a:p>
        </p:txBody>
      </p:sp>
    </p:spTree>
    <p:extLst>
      <p:ext uri="{BB962C8B-B14F-4D97-AF65-F5344CB8AC3E}">
        <p14:creationId xmlns:p14="http://schemas.microsoft.com/office/powerpoint/2010/main" val="2247672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9</a:t>
            </a:fld>
            <a:endParaRPr lang="zh-CN" altLang="en-US"/>
          </a:p>
        </p:txBody>
      </p:sp>
    </p:spTree>
    <p:extLst>
      <p:ext uri="{BB962C8B-B14F-4D97-AF65-F5344CB8AC3E}">
        <p14:creationId xmlns:p14="http://schemas.microsoft.com/office/powerpoint/2010/main" val="855503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pPr/>
              <a:t>‹#›</a:t>
            </a:fld>
            <a:endParaRPr lang="zh-CN" altLang="en-US" dirty="0"/>
          </a:p>
        </p:txBody>
      </p:sp>
      <p:sp>
        <p:nvSpPr>
          <p:cNvPr id="5" name="灯片编号占位符 3"/>
          <p:cNvSpPr txBox="1">
            <a:spLocks/>
          </p:cNvSpPr>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第     页</a:t>
            </a:r>
          </a:p>
        </p:txBody>
      </p:sp>
    </p:spTree>
    <p:extLst>
      <p:ext uri="{BB962C8B-B14F-4D97-AF65-F5344CB8AC3E}">
        <p14:creationId xmlns:p14="http://schemas.microsoft.com/office/powerpoint/2010/main" val="225133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62056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36170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30547103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60" r:id="rId5"/>
    <p:sldLayoutId id="214748365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360537"/>
            <a:ext cx="12253546"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2">
                    <a:lumMod val="25000"/>
                  </a:schemeClr>
                </a:solidFill>
                <a:latin typeface="微软雅黑" pitchFamily="34" charset="-122"/>
                <a:ea typeface="微软雅黑" pitchFamily="34" charset="-122"/>
              </a:rPr>
              <a:t>Cache Memory</a:t>
            </a:r>
            <a:r>
              <a:rPr lang="zh-CN" altLang="en-US" sz="4800" b="1" dirty="0">
                <a:solidFill>
                  <a:schemeClr val="bg2">
                    <a:lumMod val="25000"/>
                  </a:schemeClr>
                </a:solidFill>
                <a:latin typeface="微软雅黑" pitchFamily="34" charset="-122"/>
                <a:ea typeface="微软雅黑" pitchFamily="34" charset="-122"/>
              </a:rPr>
              <a:t>回课</a:t>
            </a:r>
          </a:p>
        </p:txBody>
      </p:sp>
      <p:sp>
        <p:nvSpPr>
          <p:cNvPr id="22" name="圆角矩形 11"/>
          <p:cNvSpPr>
            <a:spLocks noChangeArrowheads="1"/>
          </p:cNvSpPr>
          <p:nvPr/>
        </p:nvSpPr>
        <p:spPr bwMode="auto">
          <a:xfrm>
            <a:off x="7686015" y="4388814"/>
            <a:ext cx="3657600" cy="496887"/>
          </a:xfrm>
          <a:prstGeom prst="roundRect">
            <a:avLst>
              <a:gd name="adj" fmla="val 16667"/>
            </a:avLst>
          </a:prstGeom>
          <a:noFill/>
          <a:ln w="12700">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3" name="灯片编号占位符 2"/>
          <p:cNvSpPr>
            <a:spLocks noGrp="1"/>
          </p:cNvSpPr>
          <p:nvPr>
            <p:ph type="sldNum" sz="quarter" idx="10"/>
          </p:nvPr>
        </p:nvSpPr>
        <p:spPr/>
        <p:txBody>
          <a:bodyPr/>
          <a:lstStyle/>
          <a:p>
            <a:fld id="{023126B9-07AC-4BAF-B3D7-FAC1D3999DA4}" type="slidenum">
              <a:rPr lang="zh-CN" altLang="en-US" smtClean="0"/>
              <a:pPr/>
              <a:t>1</a:t>
            </a:fld>
            <a:endParaRPr lang="zh-CN" altLang="en-US" dirty="0"/>
          </a:p>
        </p:txBody>
      </p:sp>
      <p:sp>
        <p:nvSpPr>
          <p:cNvPr id="2" name="文本框 1">
            <a:extLst>
              <a:ext uri="{FF2B5EF4-FFF2-40B4-BE49-F238E27FC236}">
                <a16:creationId xmlns:a16="http://schemas.microsoft.com/office/drawing/2014/main" id="{C842275E-3845-4C78-BF7C-E55300573179}"/>
              </a:ext>
            </a:extLst>
          </p:cNvPr>
          <p:cNvSpPr txBox="1"/>
          <p:nvPr/>
        </p:nvSpPr>
        <p:spPr>
          <a:xfrm>
            <a:off x="8154482" y="4406424"/>
            <a:ext cx="4232952" cy="461665"/>
          </a:xfrm>
          <a:prstGeom prst="rect">
            <a:avLst/>
          </a:prstGeom>
          <a:noFill/>
        </p:spPr>
        <p:txBody>
          <a:bodyPr wrap="square" rtlCol="0">
            <a:spAutoFit/>
          </a:bodyPr>
          <a:lstStyle/>
          <a:p>
            <a:r>
              <a:rPr lang="zh-CN" altLang="en-US" sz="2400" dirty="0"/>
              <a:t>王颖   </a:t>
            </a:r>
            <a:r>
              <a:rPr lang="en-US" altLang="zh-CN" sz="2400" dirty="0"/>
              <a:t>1900013016</a:t>
            </a:r>
            <a:endParaRPr lang="zh-CN" altLang="en-US" sz="2400" dirty="0"/>
          </a:p>
        </p:txBody>
      </p:sp>
    </p:spTree>
    <p:extLst>
      <p:ext uri="{BB962C8B-B14F-4D97-AF65-F5344CB8AC3E}">
        <p14:creationId xmlns:p14="http://schemas.microsoft.com/office/powerpoint/2010/main" val="10933600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10</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836436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全相联高速缓存</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(fully associative cache)</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4B7C33FB-DE46-4A4D-ABA7-FA7F10044D65}"/>
              </a:ext>
            </a:extLst>
          </p:cNvPr>
          <p:cNvSpPr txBox="1"/>
          <p:nvPr/>
        </p:nvSpPr>
        <p:spPr>
          <a:xfrm>
            <a:off x="6308504" y="1225689"/>
            <a:ext cx="6084021" cy="5970865"/>
          </a:xfrm>
          <a:prstGeom prst="rect">
            <a:avLst/>
          </a:prstGeom>
          <a:noFill/>
        </p:spPr>
        <p:txBody>
          <a:bodyPr wrap="square" rtlCol="0">
            <a:spAutoFit/>
          </a:bodyPr>
          <a:lstStyle/>
          <a:p>
            <a:r>
              <a:rPr lang="en-US" altLang="zh-CN" sz="2400" dirty="0"/>
              <a:t>E = C/B</a:t>
            </a:r>
            <a:r>
              <a:rPr lang="zh-CN" altLang="en-US" sz="2400" dirty="0"/>
              <a:t>时</a:t>
            </a:r>
            <a:r>
              <a:rPr lang="en-US" altLang="zh-CN" sz="2400" dirty="0"/>
              <a:t>(S = 2^0 = 1)</a:t>
            </a:r>
            <a:r>
              <a:rPr lang="zh-CN" altLang="en-US" sz="2400" dirty="0"/>
              <a:t>， 全相联高速缓存</a:t>
            </a:r>
            <a:endParaRPr lang="en-US" altLang="zh-CN" sz="2400" dirty="0"/>
          </a:p>
          <a:p>
            <a:endParaRPr lang="en-US" altLang="zh-CN" sz="2400" dirty="0"/>
          </a:p>
          <a:p>
            <a:r>
              <a:rPr lang="zh-CN" altLang="en-US" sz="2400" dirty="0"/>
              <a:t>高速缓存确定请求是否命中的过程</a:t>
            </a:r>
            <a:r>
              <a:rPr lang="en-US" altLang="zh-CN" sz="2400" dirty="0"/>
              <a:t>:</a:t>
            </a:r>
          </a:p>
          <a:p>
            <a:r>
              <a:rPr lang="en-US" altLang="zh-CN" sz="2400" dirty="0"/>
              <a:t>(1)</a:t>
            </a:r>
            <a:r>
              <a:rPr lang="zh-CN" altLang="en-US" sz="2400" dirty="0"/>
              <a:t>组选择 </a:t>
            </a:r>
            <a:r>
              <a:rPr lang="en-US" altLang="zh-CN" sz="2400" dirty="0"/>
              <a:t>-------------------</a:t>
            </a:r>
            <a:r>
              <a:rPr lang="zh-CN" altLang="en-US" sz="2400" b="1" dirty="0"/>
              <a:t>只有一组</a:t>
            </a:r>
            <a:endParaRPr lang="en-US" altLang="zh-CN" sz="2400" dirty="0"/>
          </a:p>
          <a:p>
            <a:r>
              <a:rPr lang="en-US" altLang="zh-CN" sz="2400" dirty="0"/>
              <a:t>(2)</a:t>
            </a:r>
            <a:r>
              <a:rPr lang="zh-CN" altLang="en-US" sz="2400" dirty="0"/>
              <a:t>行匹配</a:t>
            </a:r>
            <a:endParaRPr lang="en-US" altLang="zh-CN" sz="2400" b="1" dirty="0"/>
          </a:p>
          <a:p>
            <a:r>
              <a:rPr lang="en-US" altLang="zh-CN" sz="2400" dirty="0"/>
              <a:t>	</a:t>
            </a:r>
            <a:r>
              <a:rPr lang="zh-CN" altLang="en-US" dirty="0"/>
              <a:t>有效位 </a:t>
            </a:r>
            <a:r>
              <a:rPr lang="en-US" altLang="zh-CN" dirty="0"/>
              <a:t>== 1 ?</a:t>
            </a:r>
          </a:p>
          <a:p>
            <a:r>
              <a:rPr lang="en-US" altLang="zh-CN" dirty="0"/>
              <a:t>	</a:t>
            </a:r>
            <a:r>
              <a:rPr lang="zh-CN" altLang="en-US" dirty="0"/>
              <a:t>标记位 匹配 </a:t>
            </a:r>
            <a:r>
              <a:rPr lang="en-US" altLang="zh-CN" dirty="0"/>
              <a:t>?</a:t>
            </a:r>
          </a:p>
          <a:p>
            <a:r>
              <a:rPr lang="en-US" altLang="zh-CN" sz="2400" dirty="0"/>
              <a:t>(3)</a:t>
            </a:r>
            <a:r>
              <a:rPr lang="zh-CN" altLang="en-US" sz="2400" dirty="0"/>
              <a:t>字选择</a:t>
            </a:r>
            <a:endParaRPr lang="en-US" altLang="zh-CN" sz="2400" dirty="0"/>
          </a:p>
          <a:p>
            <a:r>
              <a:rPr lang="en-US" altLang="zh-CN" sz="2400" dirty="0"/>
              <a:t>	</a:t>
            </a:r>
            <a:r>
              <a:rPr lang="zh-CN" altLang="en-US" dirty="0"/>
              <a:t>块偏移位</a:t>
            </a:r>
            <a:endParaRPr lang="en-US" altLang="zh-CN" dirty="0"/>
          </a:p>
          <a:p>
            <a:endParaRPr lang="en-US" altLang="zh-CN" sz="2400" dirty="0"/>
          </a:p>
          <a:p>
            <a:r>
              <a:rPr lang="en-US" altLang="zh-CN" sz="2000" dirty="0">
                <a:solidFill>
                  <a:schemeClr val="bg2">
                    <a:lumMod val="25000"/>
                  </a:schemeClr>
                </a:solidFill>
                <a:ea typeface="方正兰亭粗黑_GBK" panose="02000000000000000000" pitchFamily="2" charset="-122"/>
              </a:rPr>
              <a:t>   </a:t>
            </a:r>
            <a:r>
              <a:rPr lang="zh-CN" altLang="en-US" sz="2000" dirty="0">
                <a:solidFill>
                  <a:schemeClr val="bg2">
                    <a:lumMod val="25000"/>
                  </a:schemeClr>
                </a:solidFill>
                <a:ea typeface="方正兰亭粗黑_GBK" panose="02000000000000000000" pitchFamily="2" charset="-122"/>
              </a:rPr>
              <a:t>高速缓存电路需要并行地搜索许多相匹配的标记</a:t>
            </a:r>
            <a:endParaRPr lang="en-US" altLang="zh-CN" sz="2000" dirty="0">
              <a:solidFill>
                <a:schemeClr val="bg2">
                  <a:lumMod val="25000"/>
                </a:schemeClr>
              </a:solidFill>
              <a:ea typeface="方正兰亭粗黑_GBK" panose="02000000000000000000" pitchFamily="2" charset="-122"/>
            </a:endParaRPr>
          </a:p>
          <a:p>
            <a:r>
              <a:rPr lang="en-US" altLang="zh-CN" sz="2000" dirty="0">
                <a:solidFill>
                  <a:schemeClr val="bg2">
                    <a:lumMod val="25000"/>
                  </a:schemeClr>
                </a:solidFill>
                <a:ea typeface="方正兰亭粗黑_GBK" panose="02000000000000000000" pitchFamily="2" charset="-122"/>
                <a:sym typeface="Wingdings" panose="05000000000000000000" pitchFamily="2" charset="2"/>
              </a:rPr>
              <a:t></a:t>
            </a:r>
            <a:r>
              <a:rPr lang="zh-CN" altLang="en-US" sz="2000" dirty="0">
                <a:solidFill>
                  <a:schemeClr val="bg2">
                    <a:lumMod val="25000"/>
                  </a:schemeClr>
                </a:solidFill>
                <a:ea typeface="方正兰亭粗黑_GBK" panose="02000000000000000000" pitchFamily="2" charset="-122"/>
                <a:sym typeface="Wingdings" panose="05000000000000000000" pitchFamily="2" charset="2"/>
              </a:rPr>
              <a:t>大的相联高速缓存制造困难</a:t>
            </a:r>
            <a:r>
              <a:rPr lang="en-US" altLang="zh-CN" sz="2000" dirty="0">
                <a:solidFill>
                  <a:schemeClr val="bg2">
                    <a:lumMod val="25000"/>
                  </a:schemeClr>
                </a:solidFill>
                <a:ea typeface="方正兰亭粗黑_GBK" panose="02000000000000000000" pitchFamily="2" charset="-122"/>
                <a:sym typeface="Wingdings" panose="05000000000000000000" pitchFamily="2" charset="2"/>
              </a:rPr>
              <a:t>, </a:t>
            </a:r>
            <a:r>
              <a:rPr lang="zh-CN" altLang="en-US" sz="2000" dirty="0">
                <a:solidFill>
                  <a:schemeClr val="bg2">
                    <a:lumMod val="25000"/>
                  </a:schemeClr>
                </a:solidFill>
                <a:ea typeface="方正兰亭粗黑_GBK" panose="02000000000000000000" pitchFamily="2" charset="-122"/>
                <a:sym typeface="Wingdings" panose="05000000000000000000" pitchFamily="2" charset="2"/>
              </a:rPr>
              <a:t>成本高</a:t>
            </a:r>
            <a:endParaRPr lang="en-US" altLang="zh-CN" sz="2000" dirty="0">
              <a:solidFill>
                <a:schemeClr val="bg2">
                  <a:lumMod val="25000"/>
                </a:schemeClr>
              </a:solidFill>
              <a:ea typeface="方正兰亭粗黑_GBK" panose="02000000000000000000" pitchFamily="2" charset="-122"/>
              <a:sym typeface="Wingdings" panose="05000000000000000000" pitchFamily="2" charset="2"/>
            </a:endParaRPr>
          </a:p>
          <a:p>
            <a:r>
              <a:rPr lang="en-US" altLang="zh-CN" sz="2000" dirty="0">
                <a:solidFill>
                  <a:schemeClr val="bg2">
                    <a:lumMod val="25000"/>
                  </a:schemeClr>
                </a:solidFill>
                <a:ea typeface="方正兰亭粗黑_GBK" panose="02000000000000000000" pitchFamily="2" charset="-122"/>
                <a:sym typeface="Wingdings" panose="05000000000000000000" pitchFamily="2" charset="2"/>
              </a:rPr>
              <a:t></a:t>
            </a:r>
            <a:r>
              <a:rPr lang="zh-CN" altLang="en-US" sz="2000" dirty="0">
                <a:solidFill>
                  <a:schemeClr val="bg2">
                    <a:lumMod val="25000"/>
                  </a:schemeClr>
                </a:solidFill>
                <a:ea typeface="方正兰亭粗黑_GBK" panose="02000000000000000000" pitchFamily="2" charset="-122"/>
              </a:rPr>
              <a:t>全相联高速缓存只适合做小的高速缓存</a:t>
            </a:r>
            <a:endParaRPr lang="en-US" altLang="zh-CN" sz="2000" dirty="0">
              <a:solidFill>
                <a:schemeClr val="bg2">
                  <a:lumMod val="25000"/>
                </a:schemeClr>
              </a:solidFill>
              <a:ea typeface="方正兰亭粗黑_GBK" panose="02000000000000000000" pitchFamily="2" charset="-122"/>
            </a:endParaRPr>
          </a:p>
          <a:p>
            <a:endParaRPr lang="en-US" altLang="zh-CN" sz="2000" dirty="0">
              <a:solidFill>
                <a:schemeClr val="bg2">
                  <a:lumMod val="25000"/>
                </a:schemeClr>
              </a:solidFill>
              <a:ea typeface="方正兰亭粗黑_GBK" panose="02000000000000000000" pitchFamily="2" charset="-122"/>
            </a:endParaRPr>
          </a:p>
          <a:p>
            <a:endParaRPr lang="en-US" altLang="zh-CN" sz="2000" dirty="0">
              <a:solidFill>
                <a:schemeClr val="bg2">
                  <a:lumMod val="25000"/>
                </a:schemeClr>
              </a:solidFill>
              <a:ea typeface="方正兰亭粗黑_GBK" panose="02000000000000000000" pitchFamily="2" charset="-122"/>
            </a:endParaRPr>
          </a:p>
          <a:p>
            <a:endParaRPr lang="en-US" altLang="zh-CN" sz="2400" dirty="0"/>
          </a:p>
          <a:p>
            <a:endParaRPr lang="en-US" altLang="zh-CN" sz="2400" dirty="0"/>
          </a:p>
        </p:txBody>
      </p:sp>
      <p:pic>
        <p:nvPicPr>
          <p:cNvPr id="3" name="图片 2">
            <a:extLst>
              <a:ext uri="{FF2B5EF4-FFF2-40B4-BE49-F238E27FC236}">
                <a16:creationId xmlns:a16="http://schemas.microsoft.com/office/drawing/2014/main" id="{9B7304C0-CCEA-4252-A930-2550800B1E47}"/>
              </a:ext>
            </a:extLst>
          </p:cNvPr>
          <p:cNvPicPr>
            <a:picLocks noChangeAspect="1"/>
          </p:cNvPicPr>
          <p:nvPr/>
        </p:nvPicPr>
        <p:blipFill>
          <a:blip r:embed="rId4"/>
          <a:stretch>
            <a:fillRect/>
          </a:stretch>
        </p:blipFill>
        <p:spPr>
          <a:xfrm>
            <a:off x="517775" y="1293952"/>
            <a:ext cx="5662822" cy="5062398"/>
          </a:xfrm>
          <a:prstGeom prst="rect">
            <a:avLst/>
          </a:prstGeom>
        </p:spPr>
      </p:pic>
    </p:spTree>
    <p:custDataLst>
      <p:tags r:id="rId1"/>
    </p:custDataLst>
    <p:extLst>
      <p:ext uri="{BB962C8B-B14F-4D97-AF65-F5344CB8AC3E}">
        <p14:creationId xmlns:p14="http://schemas.microsoft.com/office/powerpoint/2010/main" val="161304365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11</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836436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关于写</a:t>
            </a: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2E2B4DAE-3DCD-49E3-BA96-4CCC23EBD631}"/>
              </a:ext>
            </a:extLst>
          </p:cNvPr>
          <p:cNvSpPr txBox="1"/>
          <p:nvPr/>
        </p:nvSpPr>
        <p:spPr>
          <a:xfrm>
            <a:off x="1048101" y="1202730"/>
            <a:ext cx="11178734" cy="4154984"/>
          </a:xfrm>
          <a:prstGeom prst="rect">
            <a:avLst/>
          </a:prstGeom>
          <a:noFill/>
        </p:spPr>
        <p:txBody>
          <a:bodyPr wrap="square" rtlCol="0">
            <a:spAutoFit/>
          </a:bodyPr>
          <a:lstStyle/>
          <a:p>
            <a:r>
              <a:rPr lang="zh-CN" altLang="en-US" sz="2800" dirty="0"/>
              <a:t>写命中</a:t>
            </a:r>
            <a:r>
              <a:rPr lang="en-US" altLang="zh-CN" sz="2800" dirty="0"/>
              <a:t>(write hit)</a:t>
            </a:r>
          </a:p>
          <a:p>
            <a:r>
              <a:rPr lang="en-US" altLang="zh-CN" sz="2800" dirty="0"/>
              <a:t>	</a:t>
            </a:r>
            <a:r>
              <a:rPr lang="zh-CN" altLang="en-US" sz="2400" dirty="0"/>
              <a:t>直写</a:t>
            </a:r>
            <a:r>
              <a:rPr lang="en-US" altLang="zh-CN" sz="2400" dirty="0"/>
              <a:t>(write-through)	</a:t>
            </a:r>
          </a:p>
          <a:p>
            <a:r>
              <a:rPr lang="en-US" altLang="zh-CN" sz="2400" dirty="0"/>
              <a:t>	</a:t>
            </a:r>
            <a:r>
              <a:rPr lang="zh-CN" altLang="en-US" sz="2400" dirty="0"/>
              <a:t>写回</a:t>
            </a:r>
            <a:r>
              <a:rPr lang="en-US" altLang="zh-CN" sz="2400" dirty="0"/>
              <a:t>(write-back)   </a:t>
            </a:r>
            <a:r>
              <a:rPr lang="en-US" altLang="zh-CN" sz="2400" dirty="0">
                <a:sym typeface="Wingdings" panose="05000000000000000000" pitchFamily="2" charset="2"/>
              </a:rPr>
              <a:t> </a:t>
            </a:r>
            <a:r>
              <a:rPr lang="zh-CN" altLang="en-US" sz="2400" dirty="0">
                <a:sym typeface="Wingdings" panose="05000000000000000000" pitchFamily="2" charset="2"/>
              </a:rPr>
              <a:t>一个额外的修改位</a:t>
            </a:r>
            <a:r>
              <a:rPr lang="en-US" altLang="zh-CN" sz="2400" dirty="0">
                <a:sym typeface="Wingdings" panose="05000000000000000000" pitchFamily="2" charset="2"/>
              </a:rPr>
              <a:t>(dirty bit)</a:t>
            </a:r>
          </a:p>
          <a:p>
            <a:endParaRPr lang="en-US" altLang="zh-CN" sz="2400" dirty="0">
              <a:sym typeface="Wingdings" panose="05000000000000000000" pitchFamily="2" charset="2"/>
            </a:endParaRPr>
          </a:p>
          <a:p>
            <a:r>
              <a:rPr lang="zh-CN" altLang="en-US" sz="2800" dirty="0"/>
              <a:t>写不命中</a:t>
            </a:r>
            <a:r>
              <a:rPr lang="en-US" altLang="zh-CN" sz="2800" dirty="0"/>
              <a:t>(write miss)</a:t>
            </a:r>
          </a:p>
          <a:p>
            <a:r>
              <a:rPr lang="en-US" altLang="zh-CN" sz="2800" dirty="0"/>
              <a:t>	</a:t>
            </a:r>
            <a:r>
              <a:rPr lang="zh-CN" altLang="en-US" sz="2400" dirty="0"/>
              <a:t>写分配</a:t>
            </a:r>
            <a:r>
              <a:rPr lang="en-US" altLang="zh-CN" sz="2400" dirty="0"/>
              <a:t>(write-allocate)                        </a:t>
            </a:r>
            <a:r>
              <a:rPr lang="zh-CN" altLang="en-US" sz="2000" dirty="0">
                <a:solidFill>
                  <a:schemeClr val="bg2">
                    <a:lumMod val="25000"/>
                  </a:schemeClr>
                </a:solidFill>
                <a:ea typeface="方正兰亭粗黑_GBK" panose="02000000000000000000" pitchFamily="2" charset="-122"/>
              </a:rPr>
              <a:t>加载到缓存中，更新</a:t>
            </a:r>
            <a:r>
              <a:rPr lang="en-US" altLang="zh-CN" sz="2400" dirty="0"/>
              <a:t>	</a:t>
            </a:r>
          </a:p>
          <a:p>
            <a:r>
              <a:rPr lang="en-US" altLang="zh-CN" sz="2400" dirty="0"/>
              <a:t>	</a:t>
            </a:r>
            <a:r>
              <a:rPr lang="zh-CN" altLang="en-US" sz="2400" dirty="0"/>
              <a:t>非写分配</a:t>
            </a:r>
            <a:r>
              <a:rPr lang="en-US" altLang="zh-CN" sz="2400" dirty="0"/>
              <a:t>(not-write-allocate)            </a:t>
            </a:r>
            <a:r>
              <a:rPr lang="zh-CN" altLang="en-US" sz="2000" dirty="0">
                <a:solidFill>
                  <a:schemeClr val="bg2">
                    <a:lumMod val="25000"/>
                  </a:schemeClr>
                </a:solidFill>
                <a:ea typeface="方正兰亭粗黑_GBK" panose="02000000000000000000" pitchFamily="2" charset="-122"/>
              </a:rPr>
              <a:t>试图利用写的空间局部性</a:t>
            </a:r>
            <a:endParaRPr lang="en-US" altLang="zh-CN" sz="2000" dirty="0">
              <a:solidFill>
                <a:schemeClr val="bg2">
                  <a:lumMod val="25000"/>
                </a:schemeClr>
              </a:solidFill>
              <a:ea typeface="方正兰亭粗黑_GBK" panose="02000000000000000000" pitchFamily="2" charset="-122"/>
            </a:endParaRPr>
          </a:p>
          <a:p>
            <a:endParaRPr lang="en-US" altLang="zh-CN" sz="2000" dirty="0">
              <a:solidFill>
                <a:schemeClr val="bg2">
                  <a:lumMod val="25000"/>
                </a:schemeClr>
              </a:solidFill>
              <a:ea typeface="方正兰亭粗黑_GBK" panose="02000000000000000000" pitchFamily="2" charset="-122"/>
            </a:endParaRPr>
          </a:p>
          <a:p>
            <a:r>
              <a:rPr lang="zh-CN" altLang="en-US" sz="2000" dirty="0">
                <a:solidFill>
                  <a:schemeClr val="bg2">
                    <a:lumMod val="25000"/>
                  </a:schemeClr>
                </a:solidFill>
                <a:ea typeface="方正兰亭粗黑_GBK" panose="02000000000000000000" pitchFamily="2" charset="-122"/>
              </a:rPr>
              <a:t>直写一般与非写分配组合使用， 写回一般与写分配组合使用</a:t>
            </a:r>
            <a:r>
              <a:rPr lang="en-US" altLang="zh-CN" sz="2000" dirty="0">
                <a:solidFill>
                  <a:schemeClr val="bg2">
                    <a:lumMod val="25000"/>
                  </a:schemeClr>
                </a:solidFill>
                <a:ea typeface="方正兰亭粗黑_GBK" panose="02000000000000000000" pitchFamily="2" charset="-122"/>
              </a:rPr>
              <a:t>	</a:t>
            </a:r>
          </a:p>
          <a:p>
            <a:r>
              <a:rPr lang="zh-CN" altLang="en-US" sz="2000" dirty="0">
                <a:solidFill>
                  <a:schemeClr val="bg2">
                    <a:lumMod val="25000"/>
                  </a:schemeClr>
                </a:solidFill>
                <a:ea typeface="方正兰亭粗黑_GBK" panose="02000000000000000000" pitchFamily="2" charset="-122"/>
              </a:rPr>
              <a:t>通常，由于较长的传送时间， 存储器层次结构中较低层的缓存更可能使用写回而非写分配</a:t>
            </a:r>
            <a:endParaRPr lang="en-US" altLang="zh-CN" sz="2400" dirty="0">
              <a:solidFill>
                <a:schemeClr val="bg2">
                  <a:lumMod val="25000"/>
                </a:schemeClr>
              </a:solidFill>
              <a:ea typeface="方正兰亭粗黑_GBK" panose="02000000000000000000" pitchFamily="2" charset="-122"/>
            </a:endParaRPr>
          </a:p>
          <a:p>
            <a:endParaRPr lang="en-US" altLang="zh-CN" sz="2000" dirty="0"/>
          </a:p>
        </p:txBody>
      </p:sp>
    </p:spTree>
    <p:custDataLst>
      <p:tags r:id="rId1"/>
    </p:custDataLst>
    <p:extLst>
      <p:ext uri="{BB962C8B-B14F-4D97-AF65-F5344CB8AC3E}">
        <p14:creationId xmlns:p14="http://schemas.microsoft.com/office/powerpoint/2010/main" val="244594485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12</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836436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更贴近真实情况一些</a:t>
            </a: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pic>
        <p:nvPicPr>
          <p:cNvPr id="8" name="图片 7">
            <a:extLst>
              <a:ext uri="{FF2B5EF4-FFF2-40B4-BE49-F238E27FC236}">
                <a16:creationId xmlns:a16="http://schemas.microsoft.com/office/drawing/2014/main" id="{49892304-CC63-443A-8E0A-82A354AD1EAA}"/>
              </a:ext>
            </a:extLst>
          </p:cNvPr>
          <p:cNvPicPr>
            <a:picLocks noChangeAspect="1"/>
          </p:cNvPicPr>
          <p:nvPr/>
        </p:nvPicPr>
        <p:blipFill>
          <a:blip r:embed="rId4"/>
          <a:stretch>
            <a:fillRect/>
          </a:stretch>
        </p:blipFill>
        <p:spPr>
          <a:xfrm>
            <a:off x="389532" y="1089183"/>
            <a:ext cx="5614088" cy="5033321"/>
          </a:xfrm>
          <a:prstGeom prst="rect">
            <a:avLst/>
          </a:prstGeom>
        </p:spPr>
      </p:pic>
      <p:sp>
        <p:nvSpPr>
          <p:cNvPr id="3" name="文本框 2">
            <a:extLst>
              <a:ext uri="{FF2B5EF4-FFF2-40B4-BE49-F238E27FC236}">
                <a16:creationId xmlns:a16="http://schemas.microsoft.com/office/drawing/2014/main" id="{0FA1E057-0AD2-428D-ADE4-A952DF7629B3}"/>
              </a:ext>
            </a:extLst>
          </p:cNvPr>
          <p:cNvSpPr txBox="1"/>
          <p:nvPr/>
        </p:nvSpPr>
        <p:spPr>
          <a:xfrm>
            <a:off x="5806680" y="1473541"/>
            <a:ext cx="6212868" cy="3231654"/>
          </a:xfrm>
          <a:prstGeom prst="rect">
            <a:avLst/>
          </a:prstGeom>
          <a:noFill/>
        </p:spPr>
        <p:txBody>
          <a:bodyPr wrap="square" rtlCol="0">
            <a:spAutoFit/>
          </a:bodyPr>
          <a:lstStyle/>
          <a:p>
            <a:r>
              <a:rPr lang="zh-CN" altLang="en-US" sz="2400" dirty="0"/>
              <a:t>高速缓存既保存数据，也保存指令。</a:t>
            </a:r>
            <a:endParaRPr lang="en-US" altLang="zh-CN" sz="2400" dirty="0"/>
          </a:p>
          <a:p>
            <a:endParaRPr lang="en-US" altLang="zh-CN" sz="2400" dirty="0"/>
          </a:p>
          <a:p>
            <a:r>
              <a:rPr lang="en-US" altLang="zh-CN" sz="2400" dirty="0" err="1"/>
              <a:t>i</a:t>
            </a:r>
            <a:r>
              <a:rPr lang="en-US" altLang="zh-CN" sz="2400" dirty="0"/>
              <a:t>-cache, d-cache, </a:t>
            </a:r>
            <a:r>
              <a:rPr lang="zh-CN" altLang="en-US" sz="2400" dirty="0"/>
              <a:t>统一的高速缓存</a:t>
            </a:r>
            <a:r>
              <a:rPr lang="en-US" altLang="zh-CN" sz="2400" dirty="0"/>
              <a:t>(unified cache)</a:t>
            </a:r>
            <a:endParaRPr lang="en-US" altLang="zh-CN" dirty="0"/>
          </a:p>
          <a:p>
            <a:endParaRPr lang="en-US" altLang="zh-CN" sz="2400" dirty="0"/>
          </a:p>
          <a:p>
            <a:r>
              <a:rPr lang="en-US" altLang="zh-CN" sz="2000" dirty="0">
                <a:solidFill>
                  <a:schemeClr val="bg2">
                    <a:lumMod val="25000"/>
                  </a:schemeClr>
                </a:solidFill>
                <a:ea typeface="方正兰亭粗黑_GBK" panose="02000000000000000000" pitchFamily="2" charset="-122"/>
              </a:rPr>
              <a:t>   </a:t>
            </a:r>
            <a:r>
              <a:rPr lang="zh-CN" altLang="en-US" sz="2000" dirty="0">
                <a:solidFill>
                  <a:schemeClr val="bg2">
                    <a:lumMod val="25000"/>
                  </a:schemeClr>
                </a:solidFill>
                <a:ea typeface="方正兰亭粗黑_GBK" panose="02000000000000000000" pitchFamily="2" charset="-122"/>
              </a:rPr>
              <a:t>使用不同的高速缓存确保了数据访问不会与指令访问形成冲突不命中；代价是可能会引起容量不命中。</a:t>
            </a:r>
            <a:endParaRPr lang="en-US" altLang="zh-CN" sz="2000" dirty="0">
              <a:solidFill>
                <a:schemeClr val="bg2">
                  <a:lumMod val="25000"/>
                </a:schemeClr>
              </a:solidFill>
              <a:ea typeface="方正兰亭粗黑_GBK" panose="02000000000000000000" pitchFamily="2" charset="-122"/>
            </a:endParaRPr>
          </a:p>
          <a:p>
            <a:endParaRPr lang="en-US" altLang="zh-CN" sz="2000" dirty="0">
              <a:solidFill>
                <a:schemeClr val="bg2">
                  <a:lumMod val="25000"/>
                </a:schemeClr>
              </a:solidFill>
              <a:ea typeface="方正兰亭粗黑_GBK" panose="02000000000000000000" pitchFamily="2" charset="-122"/>
            </a:endParaRPr>
          </a:p>
          <a:p>
            <a:endParaRPr lang="en-US" altLang="zh-CN" sz="2400" dirty="0"/>
          </a:p>
          <a:p>
            <a:endParaRPr lang="en-US" altLang="zh-CN" sz="2400" dirty="0"/>
          </a:p>
        </p:txBody>
      </p:sp>
    </p:spTree>
    <p:custDataLst>
      <p:tags r:id="rId1"/>
    </p:custDataLst>
    <p:extLst>
      <p:ext uri="{BB962C8B-B14F-4D97-AF65-F5344CB8AC3E}">
        <p14:creationId xmlns:p14="http://schemas.microsoft.com/office/powerpoint/2010/main" val="379242169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13</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836436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参数对性能的影响</a:t>
            </a: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961548" y="1352085"/>
            <a:ext cx="10044208" cy="4585252"/>
          </a:xfrm>
          <a:prstGeom prst="rect">
            <a:avLst/>
          </a:prstGeom>
          <a:no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0FA1E057-0AD2-428D-ADE4-A952DF7629B3}"/>
              </a:ext>
            </a:extLst>
          </p:cNvPr>
          <p:cNvSpPr txBox="1"/>
          <p:nvPr/>
        </p:nvSpPr>
        <p:spPr>
          <a:xfrm>
            <a:off x="1105927" y="1220316"/>
            <a:ext cx="9899830" cy="5940088"/>
          </a:xfrm>
          <a:prstGeom prst="rect">
            <a:avLst/>
          </a:prstGeom>
          <a:noFill/>
        </p:spPr>
        <p:txBody>
          <a:bodyPr wrap="square" rtlCol="0">
            <a:spAutoFit/>
          </a:bodyPr>
          <a:lstStyle/>
          <a:p>
            <a:r>
              <a:rPr lang="en-US" altLang="zh-CN" sz="2800" dirty="0"/>
              <a:t>(1)</a:t>
            </a:r>
            <a:r>
              <a:rPr lang="zh-CN" altLang="en-US" sz="2800" dirty="0"/>
              <a:t>高速缓存的大小</a:t>
            </a:r>
            <a:endParaRPr lang="en-US" altLang="zh-CN" sz="2800" dirty="0"/>
          </a:p>
          <a:p>
            <a:r>
              <a:rPr lang="en-US" altLang="zh-CN" sz="2800" dirty="0">
                <a:solidFill>
                  <a:schemeClr val="bg2">
                    <a:lumMod val="25000"/>
                  </a:schemeClr>
                </a:solidFill>
                <a:ea typeface="方正兰亭粗黑_GBK" panose="02000000000000000000" pitchFamily="2" charset="-122"/>
              </a:rPr>
              <a:t>	</a:t>
            </a:r>
            <a:r>
              <a:rPr lang="zh-CN" altLang="en-US" sz="2400" dirty="0">
                <a:solidFill>
                  <a:schemeClr val="bg2">
                    <a:lumMod val="25000"/>
                  </a:schemeClr>
                </a:solidFill>
                <a:ea typeface="方正兰亭粗黑_GBK" panose="02000000000000000000" pitchFamily="2" charset="-122"/>
              </a:rPr>
              <a:t>命中率；运行速度</a:t>
            </a:r>
            <a:r>
              <a:rPr lang="en-US" altLang="zh-CN" sz="2400" dirty="0">
                <a:solidFill>
                  <a:schemeClr val="bg2">
                    <a:lumMod val="25000"/>
                  </a:schemeClr>
                </a:solidFill>
                <a:ea typeface="方正兰亭粗黑_GBK" panose="02000000000000000000" pitchFamily="2" charset="-122"/>
              </a:rPr>
              <a:t>(</a:t>
            </a:r>
            <a:r>
              <a:rPr lang="zh-CN" altLang="en-US" sz="2400" dirty="0">
                <a:solidFill>
                  <a:schemeClr val="bg2">
                    <a:lumMod val="25000"/>
                  </a:schemeClr>
                </a:solidFill>
                <a:ea typeface="方正兰亭粗黑_GBK" panose="02000000000000000000" pitchFamily="2" charset="-122"/>
              </a:rPr>
              <a:t>命中时间</a:t>
            </a:r>
            <a:r>
              <a:rPr lang="en-US" altLang="zh-CN" sz="2400" dirty="0">
                <a:solidFill>
                  <a:schemeClr val="bg2">
                    <a:lumMod val="25000"/>
                  </a:schemeClr>
                </a:solidFill>
                <a:ea typeface="方正兰亭粗黑_GBK" panose="02000000000000000000" pitchFamily="2" charset="-122"/>
              </a:rPr>
              <a:t>)</a:t>
            </a:r>
            <a:endParaRPr lang="en-US" altLang="zh-CN" sz="2800" dirty="0"/>
          </a:p>
          <a:p>
            <a:r>
              <a:rPr lang="en-US" altLang="zh-CN" sz="2800" dirty="0"/>
              <a:t>(2)</a:t>
            </a:r>
            <a:r>
              <a:rPr lang="zh-CN" altLang="en-US" sz="2800" dirty="0"/>
              <a:t>块大小</a:t>
            </a:r>
            <a:endParaRPr lang="en-US" altLang="zh-CN" sz="2800" dirty="0"/>
          </a:p>
          <a:p>
            <a:r>
              <a:rPr lang="en-US" altLang="zh-CN" sz="2400" dirty="0">
                <a:solidFill>
                  <a:schemeClr val="bg2">
                    <a:lumMod val="25000"/>
                  </a:schemeClr>
                </a:solidFill>
                <a:ea typeface="方正兰亭粗黑_GBK" panose="02000000000000000000" pitchFamily="2" charset="-122"/>
              </a:rPr>
              <a:t>	</a:t>
            </a:r>
            <a:r>
              <a:rPr lang="zh-CN" altLang="en-US" sz="2400" dirty="0">
                <a:solidFill>
                  <a:schemeClr val="bg2">
                    <a:lumMod val="25000"/>
                  </a:schemeClr>
                </a:solidFill>
                <a:ea typeface="方正兰亭粗黑_GBK" panose="02000000000000000000" pitchFamily="2" charset="-122"/>
              </a:rPr>
              <a:t>块越大，越能利用潜在的空间局部性</a:t>
            </a:r>
            <a:r>
              <a:rPr lang="en-US" altLang="zh-CN" sz="2400" dirty="0">
                <a:solidFill>
                  <a:schemeClr val="bg2">
                    <a:lumMod val="25000"/>
                  </a:schemeClr>
                </a:solidFill>
                <a:ea typeface="方正兰亭粗黑_GBK" panose="02000000000000000000" pitchFamily="2" charset="-122"/>
              </a:rPr>
              <a:t>.</a:t>
            </a:r>
          </a:p>
          <a:p>
            <a:r>
              <a:rPr lang="en-US" altLang="zh-CN" sz="2400" dirty="0">
                <a:solidFill>
                  <a:schemeClr val="bg2">
                    <a:lumMod val="25000"/>
                  </a:schemeClr>
                </a:solidFill>
                <a:ea typeface="方正兰亭粗黑_GBK" panose="02000000000000000000" pitchFamily="2" charset="-122"/>
              </a:rPr>
              <a:t>		    </a:t>
            </a:r>
            <a:r>
              <a:rPr lang="zh-CN" altLang="en-US" sz="2400" dirty="0">
                <a:solidFill>
                  <a:schemeClr val="bg2">
                    <a:lumMod val="25000"/>
                  </a:schemeClr>
                </a:solidFill>
                <a:ea typeface="方正兰亭粗黑_GBK" panose="02000000000000000000" pitchFamily="2" charset="-122"/>
              </a:rPr>
              <a:t>传送时间越长；</a:t>
            </a:r>
            <a:endParaRPr lang="en-US" altLang="zh-CN" sz="2400" dirty="0">
              <a:solidFill>
                <a:schemeClr val="bg2">
                  <a:lumMod val="25000"/>
                </a:schemeClr>
              </a:solidFill>
              <a:ea typeface="方正兰亭粗黑_GBK" panose="02000000000000000000" pitchFamily="2" charset="-122"/>
            </a:endParaRPr>
          </a:p>
          <a:p>
            <a:r>
              <a:rPr lang="en-US" altLang="zh-CN" sz="2400" dirty="0">
                <a:solidFill>
                  <a:schemeClr val="bg2">
                    <a:lumMod val="25000"/>
                  </a:schemeClr>
                </a:solidFill>
                <a:ea typeface="方正兰亭粗黑_GBK" panose="02000000000000000000" pitchFamily="2" charset="-122"/>
              </a:rPr>
              <a:t>		   C</a:t>
            </a:r>
            <a:r>
              <a:rPr lang="zh-CN" altLang="en-US" sz="2400" dirty="0">
                <a:solidFill>
                  <a:schemeClr val="bg2">
                    <a:lumMod val="25000"/>
                  </a:schemeClr>
                </a:solidFill>
                <a:ea typeface="方正兰亭粗黑_GBK" panose="02000000000000000000" pitchFamily="2" charset="-122"/>
              </a:rPr>
              <a:t>不变时， </a:t>
            </a:r>
            <a:r>
              <a:rPr lang="en-US" altLang="zh-CN" sz="2400" dirty="0">
                <a:solidFill>
                  <a:schemeClr val="bg2">
                    <a:lumMod val="25000"/>
                  </a:schemeClr>
                </a:solidFill>
                <a:ea typeface="方正兰亭粗黑_GBK" panose="02000000000000000000" pitchFamily="2" charset="-122"/>
              </a:rPr>
              <a:t>S*E</a:t>
            </a:r>
            <a:r>
              <a:rPr lang="zh-CN" altLang="en-US" sz="2400" dirty="0">
                <a:solidFill>
                  <a:schemeClr val="bg2">
                    <a:lumMod val="25000"/>
                  </a:schemeClr>
                </a:solidFill>
                <a:ea typeface="方正兰亭粗黑_GBK" panose="02000000000000000000" pitchFamily="2" charset="-122"/>
              </a:rPr>
              <a:t>越小</a:t>
            </a:r>
            <a:r>
              <a:rPr lang="en-US" altLang="zh-CN" sz="2400" dirty="0">
                <a:solidFill>
                  <a:schemeClr val="bg2">
                    <a:lumMod val="25000"/>
                  </a:schemeClr>
                </a:solidFill>
                <a:ea typeface="方正兰亭粗黑_GBK" panose="02000000000000000000" pitchFamily="2" charset="-122"/>
              </a:rPr>
              <a:t>,</a:t>
            </a:r>
            <a:r>
              <a:rPr lang="zh-CN" altLang="en-US" sz="2400" dirty="0">
                <a:solidFill>
                  <a:schemeClr val="bg2">
                    <a:lumMod val="25000"/>
                  </a:schemeClr>
                </a:solidFill>
                <a:ea typeface="方正兰亭粗黑_GBK" panose="02000000000000000000" pitchFamily="2" charset="-122"/>
              </a:rPr>
              <a:t> </a:t>
            </a:r>
            <a:r>
              <a:rPr lang="en-US" altLang="zh-CN" sz="2400" dirty="0">
                <a:solidFill>
                  <a:schemeClr val="bg2">
                    <a:lumMod val="25000"/>
                  </a:schemeClr>
                </a:solidFill>
                <a:ea typeface="方正兰亭粗黑_GBK" panose="02000000000000000000" pitchFamily="2" charset="-122"/>
              </a:rPr>
              <a:t>…….</a:t>
            </a:r>
            <a:r>
              <a:rPr lang="zh-CN" altLang="en-US" sz="2400" dirty="0">
                <a:solidFill>
                  <a:schemeClr val="bg2">
                    <a:lumMod val="25000"/>
                  </a:schemeClr>
                </a:solidFill>
                <a:ea typeface="方正兰亭粗黑_GBK" panose="02000000000000000000" pitchFamily="2" charset="-122"/>
              </a:rPr>
              <a:t> </a:t>
            </a:r>
            <a:endParaRPr lang="en-US" altLang="zh-CN" sz="2800" dirty="0"/>
          </a:p>
          <a:p>
            <a:r>
              <a:rPr lang="en-US" altLang="zh-CN" sz="2800" dirty="0"/>
              <a:t>(3)</a:t>
            </a:r>
            <a:r>
              <a:rPr lang="zh-CN" altLang="en-US" sz="2800" dirty="0"/>
              <a:t>相联度的影响</a:t>
            </a:r>
            <a:endParaRPr lang="en-US" altLang="zh-CN" sz="2800" dirty="0"/>
          </a:p>
          <a:p>
            <a:r>
              <a:rPr lang="en-US" altLang="zh-CN" sz="2400" dirty="0">
                <a:solidFill>
                  <a:schemeClr val="bg2">
                    <a:lumMod val="25000"/>
                  </a:schemeClr>
                </a:solidFill>
                <a:ea typeface="方正兰亭粗黑_GBK" panose="02000000000000000000" pitchFamily="2" charset="-122"/>
              </a:rPr>
              <a:t>	E</a:t>
            </a:r>
            <a:r>
              <a:rPr lang="zh-CN" altLang="en-US" sz="2400" dirty="0">
                <a:solidFill>
                  <a:schemeClr val="bg2">
                    <a:lumMod val="25000"/>
                  </a:schemeClr>
                </a:solidFill>
                <a:ea typeface="方正兰亭粗黑_GBK" panose="02000000000000000000" pitchFamily="2" charset="-122"/>
              </a:rPr>
              <a:t>越大， 出现抖动的可能行降低</a:t>
            </a:r>
            <a:r>
              <a:rPr lang="en-US" altLang="zh-CN" sz="2400" dirty="0">
                <a:solidFill>
                  <a:schemeClr val="bg2">
                    <a:lumMod val="25000"/>
                  </a:schemeClr>
                </a:solidFill>
                <a:ea typeface="方正兰亭粗黑_GBK" panose="02000000000000000000" pitchFamily="2" charset="-122"/>
              </a:rPr>
              <a:t>;</a:t>
            </a:r>
          </a:p>
          <a:p>
            <a:r>
              <a:rPr lang="en-US" altLang="zh-CN" sz="2400" dirty="0">
                <a:solidFill>
                  <a:schemeClr val="bg2">
                    <a:lumMod val="25000"/>
                  </a:schemeClr>
                </a:solidFill>
                <a:ea typeface="方正兰亭粗黑_GBK" panose="02000000000000000000" pitchFamily="2" charset="-122"/>
              </a:rPr>
              <a:t>		   </a:t>
            </a:r>
            <a:r>
              <a:rPr lang="zh-CN" altLang="en-US" sz="2400" dirty="0">
                <a:solidFill>
                  <a:schemeClr val="bg2">
                    <a:lumMod val="25000"/>
                  </a:schemeClr>
                </a:solidFill>
                <a:ea typeface="方正兰亭粗黑_GBK" panose="02000000000000000000" pitchFamily="2" charset="-122"/>
              </a:rPr>
              <a:t>成本提高；</a:t>
            </a:r>
            <a:endParaRPr lang="en-US" altLang="zh-CN" sz="2400" dirty="0">
              <a:solidFill>
                <a:schemeClr val="bg2">
                  <a:lumMod val="25000"/>
                </a:schemeClr>
              </a:solidFill>
              <a:ea typeface="方正兰亭粗黑_GBK" panose="02000000000000000000" pitchFamily="2" charset="-122"/>
            </a:endParaRPr>
          </a:p>
          <a:p>
            <a:r>
              <a:rPr lang="en-US" altLang="zh-CN" sz="2400" dirty="0">
                <a:solidFill>
                  <a:schemeClr val="bg2">
                    <a:lumMod val="25000"/>
                  </a:schemeClr>
                </a:solidFill>
                <a:ea typeface="方正兰亭粗黑_GBK" panose="02000000000000000000" pitchFamily="2" charset="-122"/>
              </a:rPr>
              <a:t>		   </a:t>
            </a:r>
            <a:r>
              <a:rPr lang="zh-CN" altLang="en-US" sz="2400" dirty="0">
                <a:solidFill>
                  <a:schemeClr val="bg2">
                    <a:lumMod val="25000"/>
                  </a:schemeClr>
                </a:solidFill>
                <a:ea typeface="方正兰亭粗黑_GBK" panose="02000000000000000000" pitchFamily="2" charset="-122"/>
              </a:rPr>
              <a:t>增加复杂性和命中时间；</a:t>
            </a:r>
            <a:endParaRPr lang="en-US" altLang="zh-CN" sz="2400" dirty="0">
              <a:solidFill>
                <a:schemeClr val="bg2">
                  <a:lumMod val="25000"/>
                </a:schemeClr>
              </a:solidFill>
              <a:ea typeface="方正兰亭粗黑_GBK" panose="02000000000000000000" pitchFamily="2" charset="-122"/>
            </a:endParaRPr>
          </a:p>
          <a:p>
            <a:r>
              <a:rPr lang="en-US" altLang="zh-CN" sz="2400" dirty="0">
                <a:solidFill>
                  <a:schemeClr val="bg2">
                    <a:lumMod val="25000"/>
                  </a:schemeClr>
                </a:solidFill>
                <a:ea typeface="方正兰亭粗黑_GBK" panose="02000000000000000000" pitchFamily="2" charset="-122"/>
              </a:rPr>
              <a:t>		   </a:t>
            </a:r>
            <a:r>
              <a:rPr lang="zh-CN" altLang="en-US" sz="2400" dirty="0">
                <a:solidFill>
                  <a:schemeClr val="bg2">
                    <a:lumMod val="25000"/>
                  </a:schemeClr>
                </a:solidFill>
                <a:ea typeface="方正兰亭粗黑_GBK" panose="02000000000000000000" pitchFamily="2" charset="-122"/>
              </a:rPr>
              <a:t>选择牺牲行的复杂性增加，不命中的惩罚增加</a:t>
            </a:r>
            <a:r>
              <a:rPr lang="en-US" altLang="zh-CN" sz="2400" dirty="0">
                <a:solidFill>
                  <a:schemeClr val="bg2">
                    <a:lumMod val="25000"/>
                  </a:schemeClr>
                </a:solidFill>
                <a:ea typeface="方正兰亭粗黑_GBK" panose="02000000000000000000" pitchFamily="2" charset="-122"/>
              </a:rPr>
              <a:t>.</a:t>
            </a:r>
          </a:p>
          <a:p>
            <a:r>
              <a:rPr lang="en-US" altLang="zh-CN" sz="2800" dirty="0"/>
              <a:t>(4)</a:t>
            </a:r>
            <a:r>
              <a:rPr lang="zh-CN" altLang="en-US" sz="2800" dirty="0"/>
              <a:t>写策略的影响</a:t>
            </a:r>
            <a:endParaRPr lang="en-US" altLang="zh-CN" sz="2800" dirty="0"/>
          </a:p>
          <a:p>
            <a:r>
              <a:rPr lang="en-US" altLang="zh-CN" sz="2400" dirty="0">
                <a:solidFill>
                  <a:schemeClr val="bg2">
                    <a:lumMod val="25000"/>
                  </a:schemeClr>
                </a:solidFill>
                <a:ea typeface="方正兰亭粗黑_GBK" panose="02000000000000000000" pitchFamily="2" charset="-122"/>
              </a:rPr>
              <a:t>	</a:t>
            </a:r>
            <a:r>
              <a:rPr lang="zh-CN" altLang="en-US" sz="2400" dirty="0">
                <a:solidFill>
                  <a:schemeClr val="bg2">
                    <a:lumMod val="25000"/>
                  </a:schemeClr>
                </a:solidFill>
                <a:ea typeface="方正兰亭粗黑_GBK" panose="02000000000000000000" pitchFamily="2" charset="-122"/>
              </a:rPr>
              <a:t>直写容易实现且有写缓冲区</a:t>
            </a:r>
            <a:r>
              <a:rPr lang="en-US" altLang="zh-CN" sz="2400" dirty="0">
                <a:solidFill>
                  <a:schemeClr val="bg2">
                    <a:lumMod val="25000"/>
                  </a:schemeClr>
                </a:solidFill>
                <a:ea typeface="方正兰亭粗黑_GBK" panose="02000000000000000000" pitchFamily="2" charset="-122"/>
              </a:rPr>
              <a:t>(write buffer); </a:t>
            </a:r>
            <a:r>
              <a:rPr lang="zh-CN" altLang="en-US" sz="2400" dirty="0">
                <a:solidFill>
                  <a:schemeClr val="bg2">
                    <a:lumMod val="25000"/>
                  </a:schemeClr>
                </a:solidFill>
                <a:ea typeface="方正兰亭粗黑_GBK" panose="02000000000000000000" pitchFamily="2" charset="-122"/>
              </a:rPr>
              <a:t>写回减少传送</a:t>
            </a:r>
            <a:endParaRPr lang="en-US" altLang="zh-CN" sz="2400" dirty="0">
              <a:solidFill>
                <a:schemeClr val="bg2">
                  <a:lumMod val="25000"/>
                </a:schemeClr>
              </a:solidFill>
              <a:ea typeface="方正兰亭粗黑_GBK" panose="02000000000000000000" pitchFamily="2" charset="-122"/>
            </a:endParaRPr>
          </a:p>
          <a:p>
            <a:endParaRPr lang="en-US" altLang="zh-CN" sz="2400" dirty="0">
              <a:solidFill>
                <a:schemeClr val="bg2">
                  <a:lumMod val="25000"/>
                </a:schemeClr>
              </a:solidFill>
              <a:ea typeface="方正兰亭粗黑_GBK" panose="02000000000000000000" pitchFamily="2" charset="-122"/>
            </a:endParaRPr>
          </a:p>
          <a:p>
            <a:r>
              <a:rPr lang="en-US" altLang="zh-CN" sz="2400" dirty="0">
                <a:solidFill>
                  <a:schemeClr val="bg2">
                    <a:lumMod val="25000"/>
                  </a:schemeClr>
                </a:solidFill>
                <a:ea typeface="方正兰亭粗黑_GBK" panose="02000000000000000000" pitchFamily="2" charset="-122"/>
              </a:rPr>
              <a:t>	</a:t>
            </a:r>
            <a:endParaRPr lang="en-US" altLang="zh-CN" sz="2400" dirty="0"/>
          </a:p>
        </p:txBody>
      </p:sp>
      <p:sp>
        <p:nvSpPr>
          <p:cNvPr id="5" name="文本框 4">
            <a:extLst>
              <a:ext uri="{FF2B5EF4-FFF2-40B4-BE49-F238E27FC236}">
                <a16:creationId xmlns:a16="http://schemas.microsoft.com/office/drawing/2014/main" id="{A5C58E13-942D-49DB-8972-6A5B8A899634}"/>
              </a:ext>
            </a:extLst>
          </p:cNvPr>
          <p:cNvSpPr txBox="1"/>
          <p:nvPr/>
        </p:nvSpPr>
        <p:spPr>
          <a:xfrm>
            <a:off x="4079631" y="441212"/>
            <a:ext cx="6176478" cy="830997"/>
          </a:xfrm>
          <a:prstGeom prst="rect">
            <a:avLst/>
          </a:prstGeom>
          <a:noFill/>
        </p:spPr>
        <p:txBody>
          <a:bodyPr wrap="square" rtlCol="0">
            <a:spAutoFit/>
          </a:bodyPr>
          <a:lstStyle/>
          <a:p>
            <a:r>
              <a:rPr lang="zh-CN" altLang="en-US" sz="2000" dirty="0">
                <a:solidFill>
                  <a:schemeClr val="bg2">
                    <a:lumMod val="25000"/>
                  </a:schemeClr>
                </a:solidFill>
                <a:ea typeface="方正兰亭粗黑_GBK" panose="02000000000000000000" pitchFamily="2" charset="-122"/>
              </a:rPr>
              <a:t>指标：命中率、</a:t>
            </a:r>
            <a:r>
              <a:rPr lang="zh-CN" altLang="en-US" sz="2400" b="1" dirty="0"/>
              <a:t>不命中率</a:t>
            </a:r>
            <a:r>
              <a:rPr lang="zh-CN" altLang="en-US" sz="2000" dirty="0">
                <a:solidFill>
                  <a:schemeClr val="bg2">
                    <a:lumMod val="25000"/>
                  </a:schemeClr>
                </a:solidFill>
                <a:ea typeface="方正兰亭粗黑_GBK" panose="02000000000000000000" pitchFamily="2" charset="-122"/>
              </a:rPr>
              <a:t>、命中时间、不命中处罚</a:t>
            </a:r>
            <a:endParaRPr lang="en-US" altLang="zh-CN" dirty="0">
              <a:solidFill>
                <a:schemeClr val="bg2">
                  <a:lumMod val="25000"/>
                </a:schemeClr>
              </a:solidFill>
              <a:ea typeface="方正兰亭粗黑_GBK" panose="02000000000000000000" pitchFamily="2" charset="-122"/>
            </a:endParaRPr>
          </a:p>
          <a:p>
            <a:r>
              <a:rPr lang="en-US" altLang="zh-CN" sz="2400" dirty="0">
                <a:solidFill>
                  <a:schemeClr val="bg2">
                    <a:lumMod val="25000"/>
                  </a:schemeClr>
                </a:solidFill>
                <a:ea typeface="方正兰亭粗黑_GBK" panose="02000000000000000000" pitchFamily="2" charset="-122"/>
              </a:rPr>
              <a:t>	</a:t>
            </a:r>
            <a:endParaRPr lang="en-US" altLang="zh-CN" sz="2400" dirty="0"/>
          </a:p>
        </p:txBody>
      </p:sp>
    </p:spTree>
    <p:custDataLst>
      <p:tags r:id="rId1"/>
    </p:custDataLst>
    <p:extLst>
      <p:ext uri="{BB962C8B-B14F-4D97-AF65-F5344CB8AC3E}">
        <p14:creationId xmlns:p14="http://schemas.microsoft.com/office/powerpoint/2010/main" val="386271067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14</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836436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代码优化</a:t>
            </a: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961548" y="1352085"/>
            <a:ext cx="10044208" cy="4585252"/>
          </a:xfrm>
          <a:prstGeom prst="rect">
            <a:avLst/>
          </a:prstGeom>
          <a:no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0FA1E057-0AD2-428D-ADE4-A952DF7629B3}"/>
              </a:ext>
            </a:extLst>
          </p:cNvPr>
          <p:cNvSpPr txBox="1"/>
          <p:nvPr/>
        </p:nvSpPr>
        <p:spPr>
          <a:xfrm>
            <a:off x="889365" y="1234552"/>
            <a:ext cx="9899830" cy="3416320"/>
          </a:xfrm>
          <a:prstGeom prst="rect">
            <a:avLst/>
          </a:prstGeom>
          <a:noFill/>
        </p:spPr>
        <p:txBody>
          <a:bodyPr wrap="square" rtlCol="0">
            <a:spAutoFit/>
          </a:bodyPr>
          <a:lstStyle/>
          <a:p>
            <a:r>
              <a:rPr lang="zh-CN" altLang="en-US" sz="2400" dirty="0">
                <a:solidFill>
                  <a:schemeClr val="bg2">
                    <a:lumMod val="25000"/>
                  </a:schemeClr>
                </a:solidFill>
                <a:ea typeface="方正兰亭粗黑_GBK" panose="02000000000000000000" pitchFamily="2" charset="-122"/>
              </a:rPr>
              <a:t>让最常见的情况运行得快</a:t>
            </a:r>
            <a:endParaRPr lang="en-US" altLang="zh-CN" sz="2400" dirty="0">
              <a:solidFill>
                <a:schemeClr val="bg2">
                  <a:lumMod val="25000"/>
                </a:schemeClr>
              </a:solidFill>
              <a:ea typeface="方正兰亭粗黑_GBK" panose="02000000000000000000" pitchFamily="2" charset="-122"/>
            </a:endParaRPr>
          </a:p>
          <a:p>
            <a:r>
              <a:rPr lang="zh-CN" altLang="en-US" sz="2400" dirty="0">
                <a:solidFill>
                  <a:schemeClr val="bg2">
                    <a:lumMod val="25000"/>
                  </a:schemeClr>
                </a:solidFill>
                <a:ea typeface="方正兰亭粗黑_GBK" panose="02000000000000000000" pitchFamily="2" charset="-122"/>
              </a:rPr>
              <a:t>尽量减少每个循环内部的缓存不命中数量</a:t>
            </a:r>
            <a:endParaRPr lang="en-US" altLang="zh-CN" sz="2400" dirty="0">
              <a:solidFill>
                <a:schemeClr val="bg2">
                  <a:lumMod val="25000"/>
                </a:schemeClr>
              </a:solidFill>
              <a:ea typeface="方正兰亭粗黑_GBK" panose="02000000000000000000" pitchFamily="2" charset="-122"/>
            </a:endParaRPr>
          </a:p>
          <a:p>
            <a:endParaRPr lang="en-US" altLang="zh-CN" sz="2400" dirty="0">
              <a:solidFill>
                <a:schemeClr val="bg2">
                  <a:lumMod val="25000"/>
                </a:schemeClr>
              </a:solidFill>
              <a:ea typeface="方正兰亭粗黑_GBK" panose="02000000000000000000" pitchFamily="2" charset="-122"/>
            </a:endParaRPr>
          </a:p>
          <a:p>
            <a:r>
              <a:rPr lang="zh-CN" altLang="en-US" sz="2400" b="1" dirty="0"/>
              <a:t>局部性较好的程序容易有较低的不命中率</a:t>
            </a:r>
            <a:endParaRPr lang="en-US" altLang="zh-CN" sz="2400" b="1" dirty="0"/>
          </a:p>
          <a:p>
            <a:r>
              <a:rPr lang="zh-CN" altLang="en-US" sz="2400" dirty="0">
                <a:solidFill>
                  <a:schemeClr val="bg2">
                    <a:lumMod val="25000"/>
                  </a:schemeClr>
                </a:solidFill>
                <a:ea typeface="方正兰亭粗黑_GBK" panose="02000000000000000000" pitchFamily="2" charset="-122"/>
              </a:rPr>
              <a:t>“局部变量的反复引用时好的”</a:t>
            </a:r>
            <a:endParaRPr lang="en-US" altLang="zh-CN" sz="2400" dirty="0">
              <a:solidFill>
                <a:schemeClr val="bg2">
                  <a:lumMod val="25000"/>
                </a:schemeClr>
              </a:solidFill>
              <a:ea typeface="方正兰亭粗黑_GBK" panose="02000000000000000000" pitchFamily="2" charset="-122"/>
            </a:endParaRPr>
          </a:p>
          <a:p>
            <a:r>
              <a:rPr lang="zh-CN" altLang="en-US" sz="2400" dirty="0">
                <a:solidFill>
                  <a:schemeClr val="bg2">
                    <a:lumMod val="25000"/>
                  </a:schemeClr>
                </a:solidFill>
                <a:ea typeface="方正兰亭粗黑_GBK" panose="02000000000000000000" pitchFamily="2" charset="-122"/>
              </a:rPr>
              <a:t>“步长为</a:t>
            </a:r>
            <a:r>
              <a:rPr lang="en-US" altLang="zh-CN" sz="2400" dirty="0">
                <a:solidFill>
                  <a:schemeClr val="bg2">
                    <a:lumMod val="25000"/>
                  </a:schemeClr>
                </a:solidFill>
                <a:ea typeface="方正兰亭粗黑_GBK" panose="02000000000000000000" pitchFamily="2" charset="-122"/>
              </a:rPr>
              <a:t>1</a:t>
            </a:r>
            <a:r>
              <a:rPr lang="zh-CN" altLang="en-US" sz="2400" dirty="0">
                <a:solidFill>
                  <a:schemeClr val="bg2">
                    <a:lumMod val="25000"/>
                  </a:schemeClr>
                </a:solidFill>
                <a:ea typeface="方正兰亭粗黑_GBK" panose="02000000000000000000" pitchFamily="2" charset="-122"/>
              </a:rPr>
              <a:t>的引用模式是好的”</a:t>
            </a:r>
            <a:endParaRPr lang="en-US" altLang="zh-CN" sz="2400" dirty="0">
              <a:solidFill>
                <a:schemeClr val="bg2">
                  <a:lumMod val="25000"/>
                </a:schemeClr>
              </a:solidFill>
              <a:ea typeface="方正兰亭粗黑_GBK" panose="02000000000000000000" pitchFamily="2" charset="-122"/>
            </a:endParaRPr>
          </a:p>
          <a:p>
            <a:endParaRPr lang="en-US" altLang="zh-CN" sz="2400" dirty="0">
              <a:solidFill>
                <a:schemeClr val="bg2">
                  <a:lumMod val="25000"/>
                </a:schemeClr>
              </a:solidFill>
              <a:ea typeface="方正兰亭粗黑_GBK" panose="02000000000000000000" pitchFamily="2" charset="-122"/>
            </a:endParaRPr>
          </a:p>
          <a:p>
            <a:r>
              <a:rPr lang="en-US" altLang="zh-CN" sz="2400" dirty="0">
                <a:solidFill>
                  <a:schemeClr val="bg2">
                    <a:lumMod val="25000"/>
                  </a:schemeClr>
                </a:solidFill>
                <a:ea typeface="方正兰亭粗黑_GBK" panose="02000000000000000000" pitchFamily="2" charset="-122"/>
              </a:rPr>
              <a:t>6.6.2 </a:t>
            </a:r>
            <a:r>
              <a:rPr lang="zh-CN" altLang="en-US" sz="2400" dirty="0">
                <a:solidFill>
                  <a:schemeClr val="bg2">
                    <a:lumMod val="25000"/>
                  </a:schemeClr>
                </a:solidFill>
                <a:ea typeface="方正兰亭粗黑_GBK" panose="02000000000000000000" pitchFamily="2" charset="-122"/>
              </a:rPr>
              <a:t>重新排列循环以提高空间局部性</a:t>
            </a:r>
            <a:endParaRPr lang="en-US" altLang="zh-CN" sz="2400" dirty="0">
              <a:solidFill>
                <a:schemeClr val="bg2">
                  <a:lumMod val="25000"/>
                </a:schemeClr>
              </a:solidFill>
              <a:ea typeface="方正兰亭粗黑_GBK" panose="02000000000000000000" pitchFamily="2" charset="-122"/>
            </a:endParaRPr>
          </a:p>
          <a:p>
            <a:r>
              <a:rPr lang="en-US" altLang="zh-CN" sz="2400" dirty="0">
                <a:solidFill>
                  <a:schemeClr val="bg2">
                    <a:lumMod val="25000"/>
                  </a:schemeClr>
                </a:solidFill>
                <a:ea typeface="方正兰亭粗黑_GBK" panose="02000000000000000000" pitchFamily="2" charset="-122"/>
              </a:rPr>
              <a:t>	</a:t>
            </a:r>
            <a:endParaRPr lang="en-US" altLang="zh-CN" sz="2400" dirty="0"/>
          </a:p>
        </p:txBody>
      </p:sp>
    </p:spTree>
    <p:custDataLst>
      <p:tags r:id="rId1"/>
    </p:custDataLst>
    <p:extLst>
      <p:ext uri="{BB962C8B-B14F-4D97-AF65-F5344CB8AC3E}">
        <p14:creationId xmlns:p14="http://schemas.microsoft.com/office/powerpoint/2010/main" val="165123596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15</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836436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练习</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p443 6.18-6.20</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961548" y="1352085"/>
            <a:ext cx="10044208" cy="4585252"/>
          </a:xfrm>
          <a:prstGeom prst="rect">
            <a:avLst/>
          </a:prstGeom>
          <a:noFill/>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B87BAE32-FDF6-485F-B0FE-DEAD8EE31D68}"/>
              </a:ext>
            </a:extLst>
          </p:cNvPr>
          <p:cNvPicPr>
            <a:picLocks noChangeAspect="1"/>
          </p:cNvPicPr>
          <p:nvPr/>
        </p:nvPicPr>
        <p:blipFill>
          <a:blip r:embed="rId4"/>
          <a:stretch>
            <a:fillRect/>
          </a:stretch>
        </p:blipFill>
        <p:spPr>
          <a:xfrm>
            <a:off x="98760" y="994389"/>
            <a:ext cx="7914457" cy="1801773"/>
          </a:xfrm>
          <a:prstGeom prst="rect">
            <a:avLst/>
          </a:prstGeom>
        </p:spPr>
      </p:pic>
      <p:pic>
        <p:nvPicPr>
          <p:cNvPr id="9" name="图片 8">
            <a:extLst>
              <a:ext uri="{FF2B5EF4-FFF2-40B4-BE49-F238E27FC236}">
                <a16:creationId xmlns:a16="http://schemas.microsoft.com/office/drawing/2014/main" id="{F5D50CDF-4C22-477C-BE1C-1424574EBC96}"/>
              </a:ext>
            </a:extLst>
          </p:cNvPr>
          <p:cNvPicPr>
            <a:picLocks noChangeAspect="1"/>
          </p:cNvPicPr>
          <p:nvPr/>
        </p:nvPicPr>
        <p:blipFill rotWithShape="1">
          <a:blip r:embed="rId5"/>
          <a:srcRect t="2431"/>
          <a:stretch/>
        </p:blipFill>
        <p:spPr>
          <a:xfrm>
            <a:off x="528414" y="2729708"/>
            <a:ext cx="7465649" cy="2643855"/>
          </a:xfrm>
          <a:prstGeom prst="rect">
            <a:avLst/>
          </a:prstGeom>
        </p:spPr>
      </p:pic>
      <p:pic>
        <p:nvPicPr>
          <p:cNvPr id="11" name="图片 10">
            <a:extLst>
              <a:ext uri="{FF2B5EF4-FFF2-40B4-BE49-F238E27FC236}">
                <a16:creationId xmlns:a16="http://schemas.microsoft.com/office/drawing/2014/main" id="{CED22A44-84AD-4BD2-A87E-AF3B1E571DFE}"/>
              </a:ext>
            </a:extLst>
          </p:cNvPr>
          <p:cNvPicPr>
            <a:picLocks noChangeAspect="1"/>
          </p:cNvPicPr>
          <p:nvPr/>
        </p:nvPicPr>
        <p:blipFill>
          <a:blip r:embed="rId6"/>
          <a:stretch>
            <a:fillRect/>
          </a:stretch>
        </p:blipFill>
        <p:spPr>
          <a:xfrm>
            <a:off x="7891655" y="1097569"/>
            <a:ext cx="3976889" cy="3528981"/>
          </a:xfrm>
          <a:prstGeom prst="rect">
            <a:avLst/>
          </a:prstGeom>
        </p:spPr>
      </p:pic>
    </p:spTree>
    <p:custDataLst>
      <p:tags r:id="rId1"/>
    </p:custDataLst>
    <p:extLst>
      <p:ext uri="{BB962C8B-B14F-4D97-AF65-F5344CB8AC3E}">
        <p14:creationId xmlns:p14="http://schemas.microsoft.com/office/powerpoint/2010/main" val="364013914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16</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836436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练习</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p443 6.18-6.20</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861391" y="1392311"/>
            <a:ext cx="10044208" cy="4585252"/>
          </a:xfrm>
          <a:prstGeom prst="rect">
            <a:avLst/>
          </a:prstGeom>
          <a:noFill/>
        </p:spPr>
        <p:txBody>
          <a:bodyPr wrap="square" rtlCol="0">
            <a:spAutoFit/>
          </a:bodyPr>
          <a:lstStyle/>
          <a:p>
            <a:endParaRPr lang="zh-CN" altLang="en-US" dirty="0"/>
          </a:p>
        </p:txBody>
      </p:sp>
      <p:pic>
        <p:nvPicPr>
          <p:cNvPr id="11" name="图片 10">
            <a:extLst>
              <a:ext uri="{FF2B5EF4-FFF2-40B4-BE49-F238E27FC236}">
                <a16:creationId xmlns:a16="http://schemas.microsoft.com/office/drawing/2014/main" id="{CED22A44-84AD-4BD2-A87E-AF3B1E571DFE}"/>
              </a:ext>
            </a:extLst>
          </p:cNvPr>
          <p:cNvPicPr>
            <a:picLocks noChangeAspect="1"/>
          </p:cNvPicPr>
          <p:nvPr/>
        </p:nvPicPr>
        <p:blipFill>
          <a:blip r:embed="rId4"/>
          <a:stretch>
            <a:fillRect/>
          </a:stretch>
        </p:blipFill>
        <p:spPr>
          <a:xfrm>
            <a:off x="969481" y="1297881"/>
            <a:ext cx="4212081" cy="3737684"/>
          </a:xfrm>
          <a:prstGeom prst="rect">
            <a:avLst/>
          </a:prstGeom>
        </p:spPr>
      </p:pic>
      <p:pic>
        <p:nvPicPr>
          <p:cNvPr id="5" name="图片 4">
            <a:extLst>
              <a:ext uri="{FF2B5EF4-FFF2-40B4-BE49-F238E27FC236}">
                <a16:creationId xmlns:a16="http://schemas.microsoft.com/office/drawing/2014/main" id="{E8FA286D-1A45-438A-A5B1-3D33D4574C3E}"/>
              </a:ext>
            </a:extLst>
          </p:cNvPr>
          <p:cNvPicPr>
            <a:picLocks noChangeAspect="1"/>
          </p:cNvPicPr>
          <p:nvPr/>
        </p:nvPicPr>
        <p:blipFill>
          <a:blip r:embed="rId5"/>
          <a:stretch>
            <a:fillRect/>
          </a:stretch>
        </p:blipFill>
        <p:spPr>
          <a:xfrm>
            <a:off x="5780452" y="512139"/>
            <a:ext cx="5442067" cy="2698911"/>
          </a:xfrm>
          <a:prstGeom prst="rect">
            <a:avLst/>
          </a:prstGeom>
        </p:spPr>
      </p:pic>
      <p:pic>
        <p:nvPicPr>
          <p:cNvPr id="10" name="图片 9">
            <a:extLst>
              <a:ext uri="{FF2B5EF4-FFF2-40B4-BE49-F238E27FC236}">
                <a16:creationId xmlns:a16="http://schemas.microsoft.com/office/drawing/2014/main" id="{04936F74-3FFE-4899-AF7E-713AFE7D2204}"/>
              </a:ext>
            </a:extLst>
          </p:cNvPr>
          <p:cNvPicPr>
            <a:picLocks noChangeAspect="1"/>
          </p:cNvPicPr>
          <p:nvPr/>
        </p:nvPicPr>
        <p:blipFill>
          <a:blip r:embed="rId6"/>
          <a:stretch>
            <a:fillRect/>
          </a:stretch>
        </p:blipFill>
        <p:spPr>
          <a:xfrm>
            <a:off x="5671007" y="3317918"/>
            <a:ext cx="4454410" cy="2181752"/>
          </a:xfrm>
          <a:prstGeom prst="rect">
            <a:avLst/>
          </a:prstGeom>
        </p:spPr>
      </p:pic>
      <p:pic>
        <p:nvPicPr>
          <p:cNvPr id="13" name="图片 12">
            <a:extLst>
              <a:ext uri="{FF2B5EF4-FFF2-40B4-BE49-F238E27FC236}">
                <a16:creationId xmlns:a16="http://schemas.microsoft.com/office/drawing/2014/main" id="{30CFCD76-E2E8-47A5-9EF0-3044A2194396}"/>
              </a:ext>
            </a:extLst>
          </p:cNvPr>
          <p:cNvPicPr>
            <a:picLocks noChangeAspect="1"/>
          </p:cNvPicPr>
          <p:nvPr/>
        </p:nvPicPr>
        <p:blipFill>
          <a:blip r:embed="rId7"/>
          <a:stretch>
            <a:fillRect/>
          </a:stretch>
        </p:blipFill>
        <p:spPr>
          <a:xfrm>
            <a:off x="5663570" y="5440018"/>
            <a:ext cx="5690485" cy="751572"/>
          </a:xfrm>
          <a:prstGeom prst="rect">
            <a:avLst/>
          </a:prstGeom>
        </p:spPr>
      </p:pic>
    </p:spTree>
    <p:custDataLst>
      <p:tags r:id="rId1"/>
    </p:custDataLst>
    <p:extLst>
      <p:ext uri="{BB962C8B-B14F-4D97-AF65-F5344CB8AC3E}">
        <p14:creationId xmlns:p14="http://schemas.microsoft.com/office/powerpoint/2010/main" val="293697848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17</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836436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存储器山</a:t>
            </a: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F0FACCA8-184D-467A-B20F-5991E8E94ED7}"/>
              </a:ext>
            </a:extLst>
          </p:cNvPr>
          <p:cNvPicPr>
            <a:picLocks noChangeAspect="1"/>
          </p:cNvPicPr>
          <p:nvPr/>
        </p:nvPicPr>
        <p:blipFill>
          <a:blip r:embed="rId4"/>
          <a:stretch>
            <a:fillRect/>
          </a:stretch>
        </p:blipFill>
        <p:spPr>
          <a:xfrm>
            <a:off x="248683" y="1172507"/>
            <a:ext cx="7075518" cy="4684954"/>
          </a:xfrm>
          <a:prstGeom prst="rect">
            <a:avLst/>
          </a:prstGeom>
        </p:spPr>
      </p:pic>
      <p:sp>
        <p:nvSpPr>
          <p:cNvPr id="8" name="文本框 7">
            <a:extLst>
              <a:ext uri="{FF2B5EF4-FFF2-40B4-BE49-F238E27FC236}">
                <a16:creationId xmlns:a16="http://schemas.microsoft.com/office/drawing/2014/main" id="{3B7399AD-785C-45EE-8BA8-72EA08CAD672}"/>
              </a:ext>
            </a:extLst>
          </p:cNvPr>
          <p:cNvSpPr txBox="1"/>
          <p:nvPr/>
        </p:nvSpPr>
        <p:spPr>
          <a:xfrm>
            <a:off x="7291327" y="1015418"/>
            <a:ext cx="4935508" cy="4770537"/>
          </a:xfrm>
          <a:prstGeom prst="rect">
            <a:avLst/>
          </a:prstGeom>
          <a:noFill/>
        </p:spPr>
        <p:txBody>
          <a:bodyPr wrap="square" rtlCol="0">
            <a:spAutoFit/>
          </a:bodyPr>
          <a:lstStyle/>
          <a:p>
            <a:r>
              <a:rPr lang="zh-CN" altLang="en-US" sz="2000" dirty="0">
                <a:solidFill>
                  <a:schemeClr val="bg2">
                    <a:lumMod val="25000"/>
                  </a:schemeClr>
                </a:solidFill>
                <a:ea typeface="方正兰亭粗黑_GBK" panose="02000000000000000000" pitchFamily="2" charset="-122"/>
              </a:rPr>
              <a:t>一个程序从存储系统中读数据的速率称为</a:t>
            </a:r>
            <a:r>
              <a:rPr lang="zh-CN" altLang="en-US" sz="2000" b="1" dirty="0"/>
              <a:t>读吞吐量</a:t>
            </a:r>
            <a:r>
              <a:rPr lang="en-US" altLang="zh-CN" sz="2000" dirty="0">
                <a:solidFill>
                  <a:schemeClr val="bg2">
                    <a:lumMod val="25000"/>
                  </a:schemeClr>
                </a:solidFill>
                <a:ea typeface="方正兰亭粗黑_GBK" panose="02000000000000000000" pitchFamily="2" charset="-122"/>
              </a:rPr>
              <a:t>(read throughput)</a:t>
            </a:r>
            <a:r>
              <a:rPr lang="en-US" altLang="zh-CN" sz="2000" b="1" dirty="0"/>
              <a:t>/	</a:t>
            </a:r>
            <a:r>
              <a:rPr lang="zh-CN" altLang="en-US" sz="2000" b="1" dirty="0"/>
              <a:t>读带宽</a:t>
            </a:r>
            <a:r>
              <a:rPr lang="en-US" altLang="zh-CN" sz="2000" dirty="0">
                <a:solidFill>
                  <a:schemeClr val="bg2">
                    <a:lumMod val="25000"/>
                  </a:schemeClr>
                </a:solidFill>
                <a:ea typeface="方正兰亭粗黑_GBK" panose="02000000000000000000" pitchFamily="2" charset="-122"/>
              </a:rPr>
              <a:t>(read bandwidth)</a:t>
            </a:r>
          </a:p>
          <a:p>
            <a:r>
              <a:rPr lang="en-US" altLang="zh-CN" sz="2000" dirty="0">
                <a:solidFill>
                  <a:schemeClr val="bg2">
                    <a:lumMod val="25000"/>
                  </a:schemeClr>
                </a:solidFill>
                <a:ea typeface="方正兰亭粗黑_GBK" panose="02000000000000000000" pitchFamily="2" charset="-122"/>
              </a:rPr>
              <a:t>	</a:t>
            </a:r>
            <a:r>
              <a:rPr lang="zh-CN" altLang="en-US" sz="2000" dirty="0">
                <a:solidFill>
                  <a:schemeClr val="bg2">
                    <a:lumMod val="25000"/>
                  </a:schemeClr>
                </a:solidFill>
                <a:ea typeface="方正兰亭粗黑_GBK" panose="02000000000000000000" pitchFamily="2" charset="-122"/>
              </a:rPr>
              <a:t>单位： 兆字节每秒</a:t>
            </a:r>
            <a:r>
              <a:rPr lang="en-US" altLang="zh-CN" sz="2000" dirty="0">
                <a:solidFill>
                  <a:schemeClr val="bg2">
                    <a:lumMod val="25000"/>
                  </a:schemeClr>
                </a:solidFill>
                <a:ea typeface="方正兰亭粗黑_GBK" panose="02000000000000000000" pitchFamily="2" charset="-122"/>
              </a:rPr>
              <a:t>(MB/s)</a:t>
            </a:r>
          </a:p>
          <a:p>
            <a:endParaRPr lang="en-US" altLang="zh-CN" sz="2000" dirty="0">
              <a:solidFill>
                <a:schemeClr val="bg2">
                  <a:lumMod val="25000"/>
                </a:schemeClr>
              </a:solidFill>
              <a:ea typeface="方正兰亭粗黑_GBK" panose="02000000000000000000" pitchFamily="2" charset="-122"/>
            </a:endParaRPr>
          </a:p>
          <a:p>
            <a:r>
              <a:rPr lang="zh-CN" altLang="en-US" sz="2000" dirty="0">
                <a:solidFill>
                  <a:schemeClr val="bg2">
                    <a:lumMod val="25000"/>
                  </a:schemeClr>
                </a:solidFill>
                <a:ea typeface="方正兰亭粗黑_GBK" panose="02000000000000000000" pitchFamily="2" charset="-122"/>
              </a:rPr>
              <a:t>测量吞吐量</a:t>
            </a:r>
            <a:endParaRPr lang="en-US" altLang="zh-CN" sz="2000" dirty="0">
              <a:solidFill>
                <a:schemeClr val="bg2">
                  <a:lumMod val="25000"/>
                </a:schemeClr>
              </a:solidFill>
              <a:ea typeface="方正兰亭粗黑_GBK" panose="02000000000000000000" pitchFamily="2" charset="-122"/>
            </a:endParaRPr>
          </a:p>
          <a:p>
            <a:r>
              <a:rPr lang="en-US" altLang="zh-CN" dirty="0">
                <a:solidFill>
                  <a:schemeClr val="bg2">
                    <a:lumMod val="25000"/>
                  </a:schemeClr>
                </a:solidFill>
                <a:ea typeface="方正兰亭粗黑_GBK" panose="02000000000000000000" pitchFamily="2" charset="-122"/>
              </a:rPr>
              <a:t>(1)</a:t>
            </a:r>
            <a:r>
              <a:rPr lang="zh-CN" altLang="en-US" dirty="0">
                <a:solidFill>
                  <a:schemeClr val="bg2">
                    <a:lumMod val="25000"/>
                  </a:schemeClr>
                </a:solidFill>
                <a:ea typeface="方正兰亭粗黑_GBK" panose="02000000000000000000" pitchFamily="2" charset="-122"/>
              </a:rPr>
              <a:t>暖身</a:t>
            </a:r>
            <a:endParaRPr lang="en-US" altLang="zh-CN" dirty="0">
              <a:solidFill>
                <a:schemeClr val="bg2">
                  <a:lumMod val="25000"/>
                </a:schemeClr>
              </a:solidFill>
              <a:ea typeface="方正兰亭粗黑_GBK" panose="02000000000000000000" pitchFamily="2" charset="-122"/>
            </a:endParaRPr>
          </a:p>
          <a:p>
            <a:r>
              <a:rPr lang="en-US" altLang="zh-CN" dirty="0">
                <a:solidFill>
                  <a:schemeClr val="bg2">
                    <a:lumMod val="25000"/>
                  </a:schemeClr>
                </a:solidFill>
                <a:ea typeface="方正兰亭粗黑_GBK" panose="02000000000000000000" pitchFamily="2" charset="-122"/>
              </a:rPr>
              <a:t>(2)</a:t>
            </a:r>
            <a:r>
              <a:rPr lang="zh-CN" altLang="en-US" dirty="0">
                <a:solidFill>
                  <a:schemeClr val="bg2">
                    <a:lumMod val="25000"/>
                  </a:schemeClr>
                </a:solidFill>
                <a:ea typeface="方正兰亭粗黑_GBK" panose="02000000000000000000" pitchFamily="2" charset="-122"/>
              </a:rPr>
              <a:t>测试不同工作集大小与步长下的吞吐量</a:t>
            </a:r>
            <a:endParaRPr lang="en-US" altLang="zh-CN" dirty="0">
              <a:solidFill>
                <a:schemeClr val="bg2">
                  <a:lumMod val="25000"/>
                </a:schemeClr>
              </a:solidFill>
              <a:ea typeface="方正兰亭粗黑_GBK" panose="02000000000000000000" pitchFamily="2" charset="-122"/>
            </a:endParaRPr>
          </a:p>
          <a:p>
            <a:r>
              <a:rPr lang="en-US" altLang="zh-CN" dirty="0">
                <a:solidFill>
                  <a:schemeClr val="bg2">
                    <a:lumMod val="25000"/>
                  </a:schemeClr>
                </a:solidFill>
                <a:ea typeface="方正兰亭粗黑_GBK" panose="02000000000000000000" pitchFamily="2" charset="-122"/>
              </a:rPr>
              <a:t>(3)</a:t>
            </a:r>
            <a:r>
              <a:rPr lang="zh-CN" altLang="en-US" dirty="0">
                <a:solidFill>
                  <a:schemeClr val="bg2">
                    <a:lumMod val="25000"/>
                  </a:schemeClr>
                </a:solidFill>
                <a:ea typeface="方正兰亭粗黑_GBK" panose="02000000000000000000" pitchFamily="2" charset="-122"/>
              </a:rPr>
              <a:t>得到关于读带宽的时空局部性的二维函数</a:t>
            </a:r>
            <a:endParaRPr lang="en-US" altLang="zh-CN" dirty="0">
              <a:solidFill>
                <a:schemeClr val="bg2">
                  <a:lumMod val="25000"/>
                </a:schemeClr>
              </a:solidFill>
              <a:ea typeface="方正兰亭粗黑_GBK" panose="02000000000000000000" pitchFamily="2" charset="-122"/>
            </a:endParaRPr>
          </a:p>
          <a:p>
            <a:endParaRPr lang="en-US" altLang="zh-CN" sz="2000" b="1" dirty="0"/>
          </a:p>
          <a:p>
            <a:r>
              <a:rPr lang="en-US" altLang="zh-CN" sz="2000" b="1" dirty="0"/>
              <a:t>	</a:t>
            </a:r>
            <a:r>
              <a:rPr lang="zh-CN" altLang="en-US" sz="2000" b="1" dirty="0"/>
              <a:t>存储器山</a:t>
            </a:r>
            <a:r>
              <a:rPr lang="en-US" altLang="zh-CN" sz="2000" b="1" dirty="0"/>
              <a:t>(memory mountain)</a:t>
            </a:r>
          </a:p>
          <a:p>
            <a:endParaRPr lang="en-US" altLang="zh-CN" dirty="0">
              <a:solidFill>
                <a:schemeClr val="bg2">
                  <a:lumMod val="25000"/>
                </a:schemeClr>
              </a:solidFill>
              <a:ea typeface="方正兰亭粗黑_GBK" panose="02000000000000000000" pitchFamily="2" charset="-122"/>
            </a:endParaRPr>
          </a:p>
          <a:p>
            <a:r>
              <a:rPr lang="zh-CN" altLang="en-US" dirty="0">
                <a:solidFill>
                  <a:schemeClr val="bg2">
                    <a:lumMod val="25000"/>
                  </a:schemeClr>
                </a:solidFill>
                <a:ea typeface="方正兰亭粗黑_GBK" panose="02000000000000000000" pitchFamily="2" charset="-122"/>
              </a:rPr>
              <a:t>一些细节</a:t>
            </a:r>
            <a:r>
              <a:rPr lang="en-US" altLang="zh-CN" dirty="0">
                <a:solidFill>
                  <a:schemeClr val="bg2">
                    <a:lumMod val="25000"/>
                  </a:schemeClr>
                </a:solidFill>
                <a:ea typeface="方正兰亭粗黑_GBK" panose="02000000000000000000" pitchFamily="2" charset="-122"/>
              </a:rPr>
              <a:t>:</a:t>
            </a:r>
            <a:r>
              <a:rPr lang="zh-CN" altLang="en-US" dirty="0">
                <a:solidFill>
                  <a:schemeClr val="bg2">
                    <a:lumMod val="25000"/>
                  </a:schemeClr>
                </a:solidFill>
                <a:ea typeface="方正兰亭粗黑_GBK" panose="02000000000000000000" pitchFamily="2" charset="-122"/>
              </a:rPr>
              <a:t>硬件预取机制</a:t>
            </a:r>
            <a:r>
              <a:rPr lang="en-US" altLang="zh-CN" dirty="0">
                <a:solidFill>
                  <a:schemeClr val="bg2">
                    <a:lumMod val="25000"/>
                  </a:schemeClr>
                </a:solidFill>
                <a:ea typeface="方正兰亭粗黑_GBK" panose="02000000000000000000" pitchFamily="2" charset="-122"/>
              </a:rPr>
              <a:t>(L2-L3)</a:t>
            </a:r>
          </a:p>
          <a:p>
            <a:endParaRPr lang="en-US" altLang="zh-CN" dirty="0">
              <a:solidFill>
                <a:schemeClr val="bg2">
                  <a:lumMod val="25000"/>
                </a:schemeClr>
              </a:solidFill>
              <a:ea typeface="方正兰亭粗黑_GBK" panose="02000000000000000000" pitchFamily="2" charset="-122"/>
            </a:endParaRPr>
          </a:p>
          <a:p>
            <a:r>
              <a:rPr lang="en-US" altLang="zh-CN" dirty="0">
                <a:solidFill>
                  <a:schemeClr val="bg2">
                    <a:lumMod val="25000"/>
                  </a:schemeClr>
                </a:solidFill>
                <a:ea typeface="方正兰亭粗黑_GBK" panose="02000000000000000000" pitchFamily="2" charset="-122"/>
              </a:rPr>
              <a:t>	</a:t>
            </a:r>
          </a:p>
          <a:p>
            <a:endParaRPr lang="en-US" altLang="zh-CN" dirty="0">
              <a:solidFill>
                <a:schemeClr val="bg2">
                  <a:lumMod val="25000"/>
                </a:schemeClr>
              </a:solidFill>
              <a:ea typeface="方正兰亭粗黑_GBK" panose="02000000000000000000" pitchFamily="2" charset="-122"/>
            </a:endParaRPr>
          </a:p>
        </p:txBody>
      </p:sp>
    </p:spTree>
    <p:custDataLst>
      <p:tags r:id="rId1"/>
    </p:custDataLst>
    <p:extLst>
      <p:ext uri="{BB962C8B-B14F-4D97-AF65-F5344CB8AC3E}">
        <p14:creationId xmlns:p14="http://schemas.microsoft.com/office/powerpoint/2010/main" val="1515301615"/>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8BD20B-E85E-4B7F-B7BA-2DA245683F46}"/>
              </a:ext>
            </a:extLst>
          </p:cNvPr>
          <p:cNvSpPr>
            <a:spLocks noGrp="1"/>
          </p:cNvSpPr>
          <p:nvPr>
            <p:ph type="sldNum" sz="quarter" idx="10"/>
          </p:nvPr>
        </p:nvSpPr>
        <p:spPr/>
        <p:txBody>
          <a:bodyPr/>
          <a:lstStyle/>
          <a:p>
            <a:fld id="{023126B9-07AC-4BAF-B3D7-FAC1D3999DA4}" type="slidenum">
              <a:rPr lang="zh-CN" altLang="en-US" smtClean="0"/>
              <a:pPr/>
              <a:t>18</a:t>
            </a:fld>
            <a:endParaRPr lang="zh-CN" altLang="en-US" dirty="0"/>
          </a:p>
        </p:txBody>
      </p:sp>
      <p:sp>
        <p:nvSpPr>
          <p:cNvPr id="3" name="文本框 2">
            <a:extLst>
              <a:ext uri="{FF2B5EF4-FFF2-40B4-BE49-F238E27FC236}">
                <a16:creationId xmlns:a16="http://schemas.microsoft.com/office/drawing/2014/main" id="{E55260F6-EF2F-46DF-A664-C760C4ECEF8A}"/>
              </a:ext>
            </a:extLst>
          </p:cNvPr>
          <p:cNvSpPr txBox="1"/>
          <p:nvPr/>
        </p:nvSpPr>
        <p:spPr>
          <a:xfrm>
            <a:off x="1997242" y="2358189"/>
            <a:ext cx="8638674" cy="1015663"/>
          </a:xfrm>
          <a:prstGeom prst="rect">
            <a:avLst/>
          </a:prstGeom>
          <a:noFill/>
        </p:spPr>
        <p:txBody>
          <a:bodyPr wrap="square" rtlCol="0">
            <a:spAutoFit/>
          </a:bodyPr>
          <a:lstStyle/>
          <a:p>
            <a:r>
              <a:rPr lang="en-US" altLang="zh-CN" sz="6000" dirty="0"/>
              <a:t>Thank you for listening!</a:t>
            </a:r>
            <a:endParaRPr lang="zh-CN" altLang="en-US" sz="6000" dirty="0"/>
          </a:p>
        </p:txBody>
      </p:sp>
    </p:spTree>
    <p:extLst>
      <p:ext uri="{BB962C8B-B14F-4D97-AF65-F5344CB8AC3E}">
        <p14:creationId xmlns:p14="http://schemas.microsoft.com/office/powerpoint/2010/main" val="1608014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2</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7486057"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存储器层次结构</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(memory hierarchy)</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9D147C5B-23C6-4FD8-A9ED-BA011AD3705C}"/>
              </a:ext>
            </a:extLst>
          </p:cNvPr>
          <p:cNvSpPr txBox="1"/>
          <p:nvPr/>
        </p:nvSpPr>
        <p:spPr>
          <a:xfrm>
            <a:off x="1286401" y="1417983"/>
            <a:ext cx="10256242" cy="4704521"/>
          </a:xfrm>
          <a:prstGeom prst="rect">
            <a:avLst/>
          </a:prstGeom>
          <a:noFill/>
        </p:spPr>
        <p:txBody>
          <a:bodyPr wrap="square" rtlCol="0">
            <a:spAutoFit/>
          </a:bodyPr>
          <a:lstStyle/>
          <a:p>
            <a:endParaRPr lang="zh-CN" altLang="en-US" dirty="0"/>
          </a:p>
        </p:txBody>
      </p:sp>
      <p:pic>
        <p:nvPicPr>
          <p:cNvPr id="5" name="图片 4">
            <a:extLst>
              <a:ext uri="{FF2B5EF4-FFF2-40B4-BE49-F238E27FC236}">
                <a16:creationId xmlns:a16="http://schemas.microsoft.com/office/drawing/2014/main" id="{DA2BD906-AB50-4D38-BF6B-24AC66EC9120}"/>
              </a:ext>
            </a:extLst>
          </p:cNvPr>
          <p:cNvPicPr>
            <a:picLocks noChangeAspect="1"/>
          </p:cNvPicPr>
          <p:nvPr/>
        </p:nvPicPr>
        <p:blipFill>
          <a:blip r:embed="rId4"/>
          <a:stretch>
            <a:fillRect/>
          </a:stretch>
        </p:blipFill>
        <p:spPr>
          <a:xfrm>
            <a:off x="430616" y="1160342"/>
            <a:ext cx="9317704" cy="5339071"/>
          </a:xfrm>
          <a:prstGeom prst="rect">
            <a:avLst/>
          </a:prstGeom>
        </p:spPr>
      </p:pic>
      <p:sp>
        <p:nvSpPr>
          <p:cNvPr id="8" name="文本框 7">
            <a:extLst>
              <a:ext uri="{FF2B5EF4-FFF2-40B4-BE49-F238E27FC236}">
                <a16:creationId xmlns:a16="http://schemas.microsoft.com/office/drawing/2014/main" id="{0EAE39D0-A236-4DE8-A45B-B1C343901063}"/>
              </a:ext>
            </a:extLst>
          </p:cNvPr>
          <p:cNvSpPr txBox="1"/>
          <p:nvPr/>
        </p:nvSpPr>
        <p:spPr>
          <a:xfrm>
            <a:off x="7796462" y="1039331"/>
            <a:ext cx="4300903" cy="1938992"/>
          </a:xfrm>
          <a:prstGeom prst="rect">
            <a:avLst/>
          </a:prstGeom>
          <a:noFill/>
        </p:spPr>
        <p:txBody>
          <a:bodyPr wrap="square" rtlCol="0">
            <a:spAutoFit/>
          </a:bodyPr>
          <a:lstStyle/>
          <a:p>
            <a:r>
              <a:rPr lang="zh-CN" altLang="en-US" sz="2400" dirty="0"/>
              <a:t>存储器层次结构</a:t>
            </a:r>
            <a:endParaRPr lang="en-US" altLang="zh-CN" sz="2400" dirty="0"/>
          </a:p>
          <a:p>
            <a:endParaRPr lang="en-US" altLang="zh-CN" sz="2400" dirty="0"/>
          </a:p>
          <a:p>
            <a:r>
              <a:rPr lang="zh-CN" altLang="en-US" sz="2400" dirty="0"/>
              <a:t>理论支撑： 局部性原理</a:t>
            </a:r>
            <a:endParaRPr lang="en-US" altLang="zh-CN" sz="2400" dirty="0"/>
          </a:p>
          <a:p>
            <a:endParaRPr lang="en-US" altLang="zh-CN" sz="2400" dirty="0"/>
          </a:p>
          <a:p>
            <a:r>
              <a:rPr lang="zh-CN" altLang="en-US" sz="2400" dirty="0"/>
              <a:t>材料上：不同存储材质的差异</a:t>
            </a:r>
          </a:p>
        </p:txBody>
      </p:sp>
    </p:spTree>
    <p:custDataLst>
      <p:tags r:id="rId1"/>
    </p:custDataLst>
    <p:extLst>
      <p:ext uri="{BB962C8B-B14F-4D97-AF65-F5344CB8AC3E}">
        <p14:creationId xmlns:p14="http://schemas.microsoft.com/office/powerpoint/2010/main" val="312243632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3</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6" y="405271"/>
            <a:ext cx="3352800"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缓存</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cache</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pic>
        <p:nvPicPr>
          <p:cNvPr id="5" name="图片 4">
            <a:extLst>
              <a:ext uri="{FF2B5EF4-FFF2-40B4-BE49-F238E27FC236}">
                <a16:creationId xmlns:a16="http://schemas.microsoft.com/office/drawing/2014/main" id="{34EA6FB9-AD9D-4E14-8E2C-F591A3222627}"/>
              </a:ext>
            </a:extLst>
          </p:cNvPr>
          <p:cNvPicPr>
            <a:picLocks noChangeAspect="1"/>
          </p:cNvPicPr>
          <p:nvPr/>
        </p:nvPicPr>
        <p:blipFill>
          <a:blip r:embed="rId4"/>
          <a:stretch>
            <a:fillRect/>
          </a:stretch>
        </p:blipFill>
        <p:spPr>
          <a:xfrm>
            <a:off x="861391" y="1184137"/>
            <a:ext cx="6068905" cy="2706098"/>
          </a:xfrm>
          <a:prstGeom prst="rect">
            <a:avLst/>
          </a:prstGeom>
        </p:spPr>
      </p:pic>
      <p:sp>
        <p:nvSpPr>
          <p:cNvPr id="9" name="文本框 8">
            <a:extLst>
              <a:ext uri="{FF2B5EF4-FFF2-40B4-BE49-F238E27FC236}">
                <a16:creationId xmlns:a16="http://schemas.microsoft.com/office/drawing/2014/main" id="{4B7C33FB-DE46-4A4D-ABA7-FA7F10044D65}"/>
              </a:ext>
            </a:extLst>
          </p:cNvPr>
          <p:cNvSpPr txBox="1"/>
          <p:nvPr/>
        </p:nvSpPr>
        <p:spPr>
          <a:xfrm>
            <a:off x="1543495" y="4438934"/>
            <a:ext cx="4704696" cy="1200329"/>
          </a:xfrm>
          <a:prstGeom prst="rect">
            <a:avLst/>
          </a:prstGeom>
          <a:noFill/>
        </p:spPr>
        <p:txBody>
          <a:bodyPr wrap="square" rtlCol="0">
            <a:spAutoFit/>
          </a:bodyPr>
          <a:lstStyle/>
          <a:p>
            <a:r>
              <a:rPr lang="zh-CN" altLang="en-US" sz="2400" dirty="0"/>
              <a:t>第</a:t>
            </a:r>
            <a:r>
              <a:rPr lang="en-US" altLang="zh-CN" sz="2400" dirty="0"/>
              <a:t>k+1</a:t>
            </a:r>
            <a:r>
              <a:rPr lang="zh-CN" altLang="en-US" sz="2400" dirty="0"/>
              <a:t>层的存储器被划分成连续的数据对象组块</a:t>
            </a:r>
            <a:r>
              <a:rPr lang="en-US" altLang="zh-CN" sz="2400" dirty="0"/>
              <a:t>(chunk), </a:t>
            </a:r>
            <a:r>
              <a:rPr lang="zh-CN" altLang="en-US" sz="2400" dirty="0"/>
              <a:t>称为块</a:t>
            </a:r>
            <a:r>
              <a:rPr lang="en-US" altLang="zh-CN" sz="2400" dirty="0"/>
              <a:t>block</a:t>
            </a:r>
            <a:r>
              <a:rPr lang="zh-CN" altLang="en-US" sz="2400" dirty="0"/>
              <a:t>， 数据以块大小为传送单元</a:t>
            </a:r>
            <a:endParaRPr lang="en-US" altLang="zh-CN" sz="2400" dirty="0"/>
          </a:p>
        </p:txBody>
      </p:sp>
    </p:spTree>
    <p:custDataLst>
      <p:tags r:id="rId1"/>
    </p:custDataLst>
    <p:extLst>
      <p:ext uri="{BB962C8B-B14F-4D97-AF65-F5344CB8AC3E}">
        <p14:creationId xmlns:p14="http://schemas.microsoft.com/office/powerpoint/2010/main" val="248649760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4</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6" y="405271"/>
            <a:ext cx="3352800"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缓存</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cache</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4B7C33FB-DE46-4A4D-ABA7-FA7F10044D65}"/>
              </a:ext>
            </a:extLst>
          </p:cNvPr>
          <p:cNvSpPr txBox="1"/>
          <p:nvPr/>
        </p:nvSpPr>
        <p:spPr>
          <a:xfrm>
            <a:off x="981706" y="4124081"/>
            <a:ext cx="8126198" cy="2492990"/>
          </a:xfrm>
          <a:prstGeom prst="rect">
            <a:avLst/>
          </a:prstGeom>
          <a:noFill/>
        </p:spPr>
        <p:txBody>
          <a:bodyPr wrap="square" rtlCol="0">
            <a:spAutoFit/>
          </a:bodyPr>
          <a:lstStyle/>
          <a:p>
            <a:r>
              <a:rPr lang="zh-CN" altLang="en-US" sz="2000" dirty="0">
                <a:solidFill>
                  <a:schemeClr val="bg2">
                    <a:lumMod val="25000"/>
                  </a:schemeClr>
                </a:solidFill>
                <a:ea typeface="方正兰亭粗黑_GBK" panose="02000000000000000000" pitchFamily="2" charset="-122"/>
              </a:rPr>
              <a:t>一些概念</a:t>
            </a:r>
            <a:endParaRPr lang="en-US" altLang="zh-CN" sz="2000" dirty="0">
              <a:solidFill>
                <a:schemeClr val="bg2">
                  <a:lumMod val="25000"/>
                </a:schemeClr>
              </a:solidFill>
              <a:ea typeface="方正兰亭粗黑_GBK" panose="02000000000000000000" pitchFamily="2" charset="-122"/>
            </a:endParaRPr>
          </a:p>
          <a:p>
            <a:r>
              <a:rPr lang="en-US" altLang="zh-CN" sz="2400" dirty="0"/>
              <a:t>	</a:t>
            </a:r>
            <a:r>
              <a:rPr lang="zh-CN" altLang="en-US" sz="2400" dirty="0"/>
              <a:t>缓存命中</a:t>
            </a:r>
            <a:endParaRPr lang="en-US" altLang="zh-CN" sz="2400" dirty="0"/>
          </a:p>
          <a:p>
            <a:r>
              <a:rPr lang="en-US" altLang="zh-CN" sz="2400" dirty="0"/>
              <a:t>	</a:t>
            </a:r>
            <a:r>
              <a:rPr lang="zh-CN" altLang="en-US" sz="2400" dirty="0"/>
              <a:t>缓存不命中  </a:t>
            </a:r>
            <a:r>
              <a:rPr lang="en-US" altLang="zh-CN" sz="2400" dirty="0"/>
              <a:t>-&gt; </a:t>
            </a:r>
            <a:r>
              <a:rPr lang="zh-CN" altLang="en-US" sz="2400" dirty="0"/>
              <a:t>替换</a:t>
            </a:r>
            <a:r>
              <a:rPr lang="en-US" altLang="zh-CN" sz="2400" dirty="0"/>
              <a:t>/</a:t>
            </a:r>
            <a:r>
              <a:rPr lang="zh-CN" altLang="en-US" sz="2400" dirty="0"/>
              <a:t>驱逐牺牲块</a:t>
            </a:r>
            <a:endParaRPr lang="en-US" altLang="zh-CN" sz="2400" dirty="0"/>
          </a:p>
          <a:p>
            <a:r>
              <a:rPr lang="en-US" altLang="zh-CN" sz="2400" dirty="0"/>
              <a:t>		</a:t>
            </a:r>
            <a:r>
              <a:rPr lang="zh-CN" altLang="en-US" sz="2000" dirty="0"/>
              <a:t>强制性不命中</a:t>
            </a:r>
            <a:r>
              <a:rPr lang="en-US" altLang="zh-CN" sz="2000" dirty="0"/>
              <a:t>(</a:t>
            </a:r>
            <a:r>
              <a:rPr lang="zh-CN" altLang="en-US" sz="2000" dirty="0"/>
              <a:t>冷不命中</a:t>
            </a:r>
            <a:r>
              <a:rPr lang="en-US" altLang="zh-CN" sz="2000" dirty="0"/>
              <a:t>)                             </a:t>
            </a:r>
          </a:p>
          <a:p>
            <a:r>
              <a:rPr lang="en-US" altLang="zh-CN" sz="2000" dirty="0"/>
              <a:t>		</a:t>
            </a:r>
            <a:r>
              <a:rPr lang="zh-CN" altLang="en-US" sz="2000" dirty="0"/>
              <a:t>冲突不命中</a:t>
            </a:r>
            <a:endParaRPr lang="en-US" altLang="zh-CN" sz="2000" dirty="0"/>
          </a:p>
          <a:p>
            <a:r>
              <a:rPr lang="en-US" altLang="zh-CN" sz="2000" dirty="0"/>
              <a:t>		</a:t>
            </a:r>
            <a:r>
              <a:rPr lang="zh-CN" altLang="en-US" sz="2000" dirty="0"/>
              <a:t>容量不命中</a:t>
            </a:r>
            <a:endParaRPr lang="en-US" altLang="zh-CN" sz="2000" dirty="0"/>
          </a:p>
          <a:p>
            <a:r>
              <a:rPr lang="en-US" altLang="zh-CN" sz="2000" dirty="0"/>
              <a:t>	</a:t>
            </a:r>
            <a:r>
              <a:rPr lang="zh-CN" altLang="en-US" sz="2400" dirty="0"/>
              <a:t>缓存管理 </a:t>
            </a:r>
            <a:r>
              <a:rPr lang="en-US" altLang="zh-CN" sz="2000" dirty="0"/>
              <a:t>(</a:t>
            </a:r>
            <a:r>
              <a:rPr lang="zh-CN" altLang="en-US" sz="2000" dirty="0"/>
              <a:t>一种逻辑，可以是硬件、软件或二者结合</a:t>
            </a:r>
            <a:r>
              <a:rPr lang="en-US" altLang="zh-CN" sz="2000" dirty="0"/>
              <a:t>)</a:t>
            </a:r>
          </a:p>
        </p:txBody>
      </p:sp>
      <p:pic>
        <p:nvPicPr>
          <p:cNvPr id="3" name="图片 2">
            <a:extLst>
              <a:ext uri="{FF2B5EF4-FFF2-40B4-BE49-F238E27FC236}">
                <a16:creationId xmlns:a16="http://schemas.microsoft.com/office/drawing/2014/main" id="{F79C0524-4E73-41B9-A062-DD5603813F0E}"/>
              </a:ext>
            </a:extLst>
          </p:cNvPr>
          <p:cNvPicPr>
            <a:picLocks noChangeAspect="1"/>
          </p:cNvPicPr>
          <p:nvPr/>
        </p:nvPicPr>
        <p:blipFill>
          <a:blip r:embed="rId4"/>
          <a:stretch>
            <a:fillRect/>
          </a:stretch>
        </p:blipFill>
        <p:spPr>
          <a:xfrm>
            <a:off x="861391" y="1184137"/>
            <a:ext cx="6068905" cy="2706098"/>
          </a:xfrm>
          <a:prstGeom prst="rect">
            <a:avLst/>
          </a:prstGeom>
        </p:spPr>
      </p:pic>
      <p:pic>
        <p:nvPicPr>
          <p:cNvPr id="11" name="图片 10">
            <a:extLst>
              <a:ext uri="{FF2B5EF4-FFF2-40B4-BE49-F238E27FC236}">
                <a16:creationId xmlns:a16="http://schemas.microsoft.com/office/drawing/2014/main" id="{AE71D27F-3CA4-43CA-9839-5012E2CAA926}"/>
              </a:ext>
            </a:extLst>
          </p:cNvPr>
          <p:cNvPicPr>
            <a:picLocks noChangeAspect="1"/>
          </p:cNvPicPr>
          <p:nvPr/>
        </p:nvPicPr>
        <p:blipFill>
          <a:blip r:embed="rId5"/>
          <a:stretch>
            <a:fillRect/>
          </a:stretch>
        </p:blipFill>
        <p:spPr>
          <a:xfrm>
            <a:off x="3402096" y="2278280"/>
            <a:ext cx="5387807" cy="2301439"/>
          </a:xfrm>
          <a:prstGeom prst="rect">
            <a:avLst/>
          </a:prstGeom>
        </p:spPr>
      </p:pic>
    </p:spTree>
    <p:custDataLst>
      <p:tags r:id="rId1"/>
    </p:custDataLst>
    <p:extLst>
      <p:ext uri="{BB962C8B-B14F-4D97-AF65-F5344CB8AC3E}">
        <p14:creationId xmlns:p14="http://schemas.microsoft.com/office/powerpoint/2010/main" val="385345619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5</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6" y="405271"/>
            <a:ext cx="3352800"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缓存管理</a:t>
            </a:r>
          </a:p>
        </p:txBody>
      </p:sp>
      <p:pic>
        <p:nvPicPr>
          <p:cNvPr id="11" name="图片 10">
            <a:extLst>
              <a:ext uri="{FF2B5EF4-FFF2-40B4-BE49-F238E27FC236}">
                <a16:creationId xmlns:a16="http://schemas.microsoft.com/office/drawing/2014/main" id="{AE71D27F-3CA4-43CA-9839-5012E2CAA926}"/>
              </a:ext>
            </a:extLst>
          </p:cNvPr>
          <p:cNvPicPr>
            <a:picLocks noChangeAspect="1"/>
          </p:cNvPicPr>
          <p:nvPr/>
        </p:nvPicPr>
        <p:blipFill>
          <a:blip r:embed="rId4"/>
          <a:stretch>
            <a:fillRect/>
          </a:stretch>
        </p:blipFill>
        <p:spPr>
          <a:xfrm>
            <a:off x="587476" y="1075996"/>
            <a:ext cx="11017048" cy="4706008"/>
          </a:xfrm>
          <a:prstGeom prst="rect">
            <a:avLst/>
          </a:prstGeom>
        </p:spPr>
      </p:pic>
    </p:spTree>
    <p:custDataLst>
      <p:tags r:id="rId1"/>
    </p:custDataLst>
    <p:extLst>
      <p:ext uri="{BB962C8B-B14F-4D97-AF65-F5344CB8AC3E}">
        <p14:creationId xmlns:p14="http://schemas.microsoft.com/office/powerpoint/2010/main" val="1160371509"/>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6</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486317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高速缓存存储器组织结构</a:t>
            </a: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4B7C33FB-DE46-4A4D-ABA7-FA7F10044D65}"/>
              </a:ext>
            </a:extLst>
          </p:cNvPr>
          <p:cNvSpPr txBox="1"/>
          <p:nvPr/>
        </p:nvSpPr>
        <p:spPr>
          <a:xfrm>
            <a:off x="6625913" y="1087758"/>
            <a:ext cx="5285350" cy="5262979"/>
          </a:xfrm>
          <a:prstGeom prst="rect">
            <a:avLst/>
          </a:prstGeom>
          <a:noFill/>
        </p:spPr>
        <p:txBody>
          <a:bodyPr wrap="square" rtlCol="0">
            <a:spAutoFit/>
          </a:bodyPr>
          <a:lstStyle/>
          <a:p>
            <a:r>
              <a:rPr lang="en-US" altLang="zh-CN" sz="2400" dirty="0"/>
              <a:t>S=2^s</a:t>
            </a:r>
            <a:r>
              <a:rPr lang="zh-CN" altLang="en-US" sz="2400" dirty="0"/>
              <a:t>个高速缓存组</a:t>
            </a:r>
            <a:r>
              <a:rPr lang="en-US" altLang="zh-CN" sz="2400" dirty="0"/>
              <a:t>(cache set)</a:t>
            </a:r>
          </a:p>
          <a:p>
            <a:endParaRPr lang="en-US" altLang="zh-CN" sz="2400" dirty="0"/>
          </a:p>
          <a:p>
            <a:r>
              <a:rPr lang="zh-CN" altLang="en-US" sz="2400" dirty="0"/>
              <a:t>每组</a:t>
            </a:r>
            <a:r>
              <a:rPr lang="en-US" altLang="zh-CN" sz="2400" dirty="0"/>
              <a:t>E</a:t>
            </a:r>
            <a:r>
              <a:rPr lang="zh-CN" altLang="en-US" sz="2400" dirty="0"/>
              <a:t>个高速缓存行</a:t>
            </a:r>
            <a:r>
              <a:rPr lang="en-US" altLang="zh-CN" sz="2400" dirty="0"/>
              <a:t>(cache line)</a:t>
            </a:r>
          </a:p>
          <a:p>
            <a:endParaRPr lang="en-US" altLang="zh-CN" sz="2400" dirty="0"/>
          </a:p>
          <a:p>
            <a:r>
              <a:rPr lang="zh-CN" altLang="en-US" sz="2400" dirty="0"/>
              <a:t>每行包含</a:t>
            </a:r>
            <a:r>
              <a:rPr lang="en-US" altLang="zh-CN" sz="2400" dirty="0"/>
              <a:t>B=2^b</a:t>
            </a:r>
            <a:r>
              <a:rPr lang="zh-CN" altLang="en-US" sz="2400" dirty="0"/>
              <a:t>字节的数据块</a:t>
            </a:r>
            <a:r>
              <a:rPr lang="en-US" altLang="zh-CN" sz="2400" dirty="0"/>
              <a:t>(block)</a:t>
            </a:r>
          </a:p>
          <a:p>
            <a:r>
              <a:rPr lang="en-US" altLang="zh-CN" sz="2400" dirty="0"/>
              <a:t>	    </a:t>
            </a:r>
            <a:r>
              <a:rPr lang="zh-CN" altLang="en-US" sz="2400" dirty="0"/>
              <a:t>有效位</a:t>
            </a:r>
            <a:r>
              <a:rPr lang="en-US" altLang="zh-CN" sz="2400" dirty="0"/>
              <a:t>(valid bit)</a:t>
            </a:r>
          </a:p>
          <a:p>
            <a:r>
              <a:rPr lang="en-US" altLang="zh-CN" sz="2400" dirty="0"/>
              <a:t>	     </a:t>
            </a:r>
            <a:r>
              <a:rPr lang="zh-CN" altLang="en-US" sz="2400" dirty="0"/>
              <a:t>标记位</a:t>
            </a:r>
            <a:r>
              <a:rPr lang="en-US" altLang="zh-CN" sz="2400" dirty="0"/>
              <a:t>(tag bit)</a:t>
            </a:r>
            <a:r>
              <a:rPr lang="zh-CN" altLang="en-US" sz="2400" dirty="0"/>
              <a:t> </a:t>
            </a:r>
            <a:endParaRPr lang="en-US" altLang="zh-CN" sz="2400" dirty="0"/>
          </a:p>
          <a:p>
            <a:r>
              <a:rPr lang="en-US" altLang="zh-CN" sz="2400" dirty="0"/>
              <a:t>		t = m – (b - s)</a:t>
            </a:r>
            <a:r>
              <a:rPr lang="zh-CN" altLang="en-US" sz="2400" dirty="0"/>
              <a:t>  </a:t>
            </a:r>
            <a:r>
              <a:rPr lang="en-US" altLang="zh-CN" sz="2400" dirty="0"/>
              <a:t>bit</a:t>
            </a:r>
          </a:p>
          <a:p>
            <a:r>
              <a:rPr lang="en-US" altLang="zh-CN" sz="2400" dirty="0"/>
              <a:t>	      </a:t>
            </a:r>
          </a:p>
          <a:p>
            <a:r>
              <a:rPr lang="en-US" altLang="zh-CN" sz="2400" dirty="0"/>
              <a:t>	     (dirty bit)</a:t>
            </a:r>
          </a:p>
          <a:p>
            <a:endParaRPr lang="en-US" altLang="zh-CN" sz="2400" dirty="0"/>
          </a:p>
          <a:p>
            <a:r>
              <a:rPr lang="zh-CN" altLang="en-US" sz="2400" dirty="0"/>
              <a:t>用</a:t>
            </a:r>
            <a:r>
              <a:rPr lang="en-US" altLang="zh-CN" sz="2400" dirty="0"/>
              <a:t>(S, E, B, m)</a:t>
            </a:r>
            <a:r>
              <a:rPr lang="zh-CN" altLang="en-US" sz="2400" dirty="0"/>
              <a:t>描述</a:t>
            </a:r>
            <a:endParaRPr lang="en-US" altLang="zh-CN" sz="2400" dirty="0"/>
          </a:p>
          <a:p>
            <a:endParaRPr lang="en-US" altLang="zh-CN" sz="2400" dirty="0"/>
          </a:p>
          <a:p>
            <a:r>
              <a:rPr lang="zh-CN" altLang="en-US" sz="2400" dirty="0"/>
              <a:t>高速缓存的容量</a:t>
            </a:r>
            <a:r>
              <a:rPr lang="en-US" altLang="zh-CN" sz="2400" dirty="0"/>
              <a:t>C = S * E * B</a:t>
            </a:r>
          </a:p>
        </p:txBody>
      </p:sp>
      <p:pic>
        <p:nvPicPr>
          <p:cNvPr id="7" name="图片 6">
            <a:extLst>
              <a:ext uri="{FF2B5EF4-FFF2-40B4-BE49-F238E27FC236}">
                <a16:creationId xmlns:a16="http://schemas.microsoft.com/office/drawing/2014/main" id="{20466CB3-8EA9-4B35-8010-1C3CC4CC11FA}"/>
              </a:ext>
            </a:extLst>
          </p:cNvPr>
          <p:cNvPicPr>
            <a:picLocks noChangeAspect="1"/>
          </p:cNvPicPr>
          <p:nvPr/>
        </p:nvPicPr>
        <p:blipFill>
          <a:blip r:embed="rId4"/>
          <a:stretch>
            <a:fillRect/>
          </a:stretch>
        </p:blipFill>
        <p:spPr>
          <a:xfrm>
            <a:off x="430616" y="1390331"/>
            <a:ext cx="5662822" cy="5062398"/>
          </a:xfrm>
          <a:prstGeom prst="rect">
            <a:avLst/>
          </a:prstGeom>
        </p:spPr>
      </p:pic>
    </p:spTree>
    <p:custDataLst>
      <p:tags r:id="rId1"/>
    </p:custDataLst>
    <p:extLst>
      <p:ext uri="{BB962C8B-B14F-4D97-AF65-F5344CB8AC3E}">
        <p14:creationId xmlns:p14="http://schemas.microsoft.com/office/powerpoint/2010/main" val="101050876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7</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6920574"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直接映射高速缓存</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(direct-mapped cache)</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4B7C33FB-DE46-4A4D-ABA7-FA7F10044D65}"/>
              </a:ext>
            </a:extLst>
          </p:cNvPr>
          <p:cNvSpPr txBox="1"/>
          <p:nvPr/>
        </p:nvSpPr>
        <p:spPr>
          <a:xfrm>
            <a:off x="6625913" y="1087758"/>
            <a:ext cx="5285350" cy="4801314"/>
          </a:xfrm>
          <a:prstGeom prst="rect">
            <a:avLst/>
          </a:prstGeom>
          <a:noFill/>
        </p:spPr>
        <p:txBody>
          <a:bodyPr wrap="square" rtlCol="0">
            <a:spAutoFit/>
          </a:bodyPr>
          <a:lstStyle/>
          <a:p>
            <a:r>
              <a:rPr lang="en-US" altLang="zh-CN" sz="2400" dirty="0"/>
              <a:t>E=1</a:t>
            </a:r>
            <a:r>
              <a:rPr lang="zh-CN" altLang="en-US" sz="2400" dirty="0"/>
              <a:t>时，称为直接映射高速缓存</a:t>
            </a:r>
            <a:endParaRPr lang="en-US" altLang="zh-CN" sz="2400" dirty="0"/>
          </a:p>
          <a:p>
            <a:endParaRPr lang="en-US" altLang="zh-CN" sz="2400" dirty="0"/>
          </a:p>
          <a:p>
            <a:r>
              <a:rPr lang="zh-CN" altLang="en-US" sz="2400" dirty="0"/>
              <a:t>高速缓存确定请求是否命中的过程</a:t>
            </a:r>
            <a:r>
              <a:rPr lang="en-US" altLang="zh-CN" sz="2400" dirty="0"/>
              <a:t>:</a:t>
            </a:r>
          </a:p>
          <a:p>
            <a:r>
              <a:rPr lang="en-US" altLang="zh-CN" sz="2400" dirty="0"/>
              <a:t>(1)</a:t>
            </a:r>
            <a:r>
              <a:rPr lang="zh-CN" altLang="en-US" sz="2400" dirty="0"/>
              <a:t>组选择</a:t>
            </a:r>
            <a:endParaRPr lang="en-US" altLang="zh-CN" sz="2400" dirty="0"/>
          </a:p>
          <a:p>
            <a:r>
              <a:rPr lang="en-US" altLang="zh-CN" sz="2400" dirty="0"/>
              <a:t>(2)</a:t>
            </a:r>
            <a:r>
              <a:rPr lang="zh-CN" altLang="en-US" sz="2400" dirty="0"/>
              <a:t>行匹配</a:t>
            </a:r>
            <a:endParaRPr lang="en-US" altLang="zh-CN" sz="2400" dirty="0"/>
          </a:p>
          <a:p>
            <a:r>
              <a:rPr lang="en-US" altLang="zh-CN" sz="2400" dirty="0"/>
              <a:t>	</a:t>
            </a:r>
            <a:r>
              <a:rPr lang="zh-CN" altLang="en-US" dirty="0"/>
              <a:t>有效位 </a:t>
            </a:r>
            <a:r>
              <a:rPr lang="en-US" altLang="zh-CN" dirty="0"/>
              <a:t>== 1 ?</a:t>
            </a:r>
          </a:p>
          <a:p>
            <a:r>
              <a:rPr lang="en-US" altLang="zh-CN" dirty="0"/>
              <a:t>	</a:t>
            </a:r>
            <a:r>
              <a:rPr lang="zh-CN" altLang="en-US" dirty="0"/>
              <a:t>标记位 匹配 </a:t>
            </a:r>
            <a:r>
              <a:rPr lang="en-US" altLang="zh-CN" dirty="0"/>
              <a:t>?</a:t>
            </a:r>
          </a:p>
          <a:p>
            <a:r>
              <a:rPr lang="en-US" altLang="zh-CN" sz="2400" dirty="0"/>
              <a:t>(3)</a:t>
            </a:r>
            <a:r>
              <a:rPr lang="zh-CN" altLang="en-US" sz="2400" dirty="0"/>
              <a:t>字选择</a:t>
            </a:r>
            <a:endParaRPr lang="en-US" altLang="zh-CN" sz="2400" dirty="0"/>
          </a:p>
          <a:p>
            <a:r>
              <a:rPr lang="en-US" altLang="zh-CN" sz="2400" dirty="0"/>
              <a:t>	</a:t>
            </a:r>
            <a:r>
              <a:rPr lang="zh-CN" altLang="en-US" dirty="0"/>
              <a:t>块偏移位</a:t>
            </a:r>
            <a:endParaRPr lang="en-US" altLang="zh-CN" dirty="0"/>
          </a:p>
          <a:p>
            <a:endParaRPr lang="en-US" altLang="zh-CN" sz="2400" dirty="0"/>
          </a:p>
          <a:p>
            <a:r>
              <a:rPr lang="zh-CN" altLang="en-US" sz="2400" dirty="0"/>
              <a:t>若不命中</a:t>
            </a:r>
            <a:r>
              <a:rPr lang="en-US" altLang="zh-CN" sz="2400" dirty="0"/>
              <a:t>, </a:t>
            </a:r>
            <a:r>
              <a:rPr lang="zh-CN" altLang="en-US" sz="2400" dirty="0"/>
              <a:t>行替换</a:t>
            </a:r>
            <a:r>
              <a:rPr lang="en-US" altLang="zh-CN" sz="2400" dirty="0"/>
              <a:t>/</a:t>
            </a:r>
            <a:r>
              <a:rPr lang="zh-CN" altLang="en-US" sz="2400" dirty="0"/>
              <a:t>行驱逐</a:t>
            </a:r>
            <a:endParaRPr lang="en-US" altLang="zh-CN" sz="2400" dirty="0"/>
          </a:p>
          <a:p>
            <a:endParaRPr lang="en-US" altLang="zh-CN" sz="2400" dirty="0"/>
          </a:p>
          <a:p>
            <a:endParaRPr lang="en-US" altLang="zh-CN" sz="2400" dirty="0"/>
          </a:p>
        </p:txBody>
      </p:sp>
      <p:pic>
        <p:nvPicPr>
          <p:cNvPr id="7" name="图片 6">
            <a:extLst>
              <a:ext uri="{FF2B5EF4-FFF2-40B4-BE49-F238E27FC236}">
                <a16:creationId xmlns:a16="http://schemas.microsoft.com/office/drawing/2014/main" id="{20466CB3-8EA9-4B35-8010-1C3CC4CC11FA}"/>
              </a:ext>
            </a:extLst>
          </p:cNvPr>
          <p:cNvPicPr>
            <a:picLocks noChangeAspect="1"/>
          </p:cNvPicPr>
          <p:nvPr/>
        </p:nvPicPr>
        <p:blipFill>
          <a:blip r:embed="rId4"/>
          <a:stretch>
            <a:fillRect/>
          </a:stretch>
        </p:blipFill>
        <p:spPr>
          <a:xfrm>
            <a:off x="430616" y="1390331"/>
            <a:ext cx="5662822" cy="5062398"/>
          </a:xfrm>
          <a:prstGeom prst="rect">
            <a:avLst/>
          </a:prstGeom>
        </p:spPr>
      </p:pic>
    </p:spTree>
    <p:custDataLst>
      <p:tags r:id="rId1"/>
    </p:custDataLst>
    <p:extLst>
      <p:ext uri="{BB962C8B-B14F-4D97-AF65-F5344CB8AC3E}">
        <p14:creationId xmlns:p14="http://schemas.microsoft.com/office/powerpoint/2010/main" val="115528087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8</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10136973"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直接映射高速缓存</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(direct-mapped cache)</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4B7C33FB-DE46-4A4D-ABA7-FA7F10044D65}"/>
              </a:ext>
            </a:extLst>
          </p:cNvPr>
          <p:cNvSpPr txBox="1"/>
          <p:nvPr/>
        </p:nvSpPr>
        <p:spPr>
          <a:xfrm>
            <a:off x="6324283" y="1329398"/>
            <a:ext cx="5285350" cy="2308324"/>
          </a:xfrm>
          <a:prstGeom prst="rect">
            <a:avLst/>
          </a:prstGeom>
          <a:noFill/>
        </p:spPr>
        <p:txBody>
          <a:bodyPr wrap="square" rtlCol="0">
            <a:spAutoFit/>
          </a:bodyPr>
          <a:lstStyle/>
          <a:p>
            <a:r>
              <a:rPr lang="zh-CN" altLang="en-US" sz="2400" dirty="0"/>
              <a:t>当程序访问大小为</a:t>
            </a:r>
            <a:r>
              <a:rPr lang="en-US" altLang="zh-CN" sz="2400" dirty="0"/>
              <a:t>2</a:t>
            </a:r>
            <a:r>
              <a:rPr lang="zh-CN" altLang="en-US" sz="2400" dirty="0"/>
              <a:t>的幂次时，</a:t>
            </a:r>
            <a:endParaRPr lang="en-US" altLang="zh-CN" sz="2400" dirty="0"/>
          </a:p>
          <a:p>
            <a:r>
              <a:rPr lang="zh-CN" altLang="en-US" sz="2400" dirty="0"/>
              <a:t>直接映射高速缓存通常会发生不命中</a:t>
            </a:r>
            <a:r>
              <a:rPr lang="en-US" altLang="zh-CN" sz="2400" dirty="0"/>
              <a:t>.</a:t>
            </a:r>
          </a:p>
          <a:p>
            <a:endParaRPr lang="en-US" altLang="zh-CN" sz="2400" dirty="0"/>
          </a:p>
          <a:p>
            <a:endParaRPr lang="en-US" altLang="zh-CN" sz="2400" dirty="0"/>
          </a:p>
          <a:p>
            <a:endParaRPr lang="en-US" altLang="zh-CN" sz="2400" dirty="0"/>
          </a:p>
          <a:p>
            <a:endParaRPr lang="en-US" altLang="zh-CN" sz="2400" dirty="0"/>
          </a:p>
        </p:txBody>
      </p:sp>
      <p:pic>
        <p:nvPicPr>
          <p:cNvPr id="5" name="图片 4">
            <a:extLst>
              <a:ext uri="{FF2B5EF4-FFF2-40B4-BE49-F238E27FC236}">
                <a16:creationId xmlns:a16="http://schemas.microsoft.com/office/drawing/2014/main" id="{5B7DE369-399B-4AA0-9535-91D0A409FB57}"/>
              </a:ext>
            </a:extLst>
          </p:cNvPr>
          <p:cNvPicPr>
            <a:picLocks noChangeAspect="1"/>
          </p:cNvPicPr>
          <p:nvPr/>
        </p:nvPicPr>
        <p:blipFill>
          <a:blip r:embed="rId4"/>
          <a:stretch>
            <a:fillRect/>
          </a:stretch>
        </p:blipFill>
        <p:spPr>
          <a:xfrm>
            <a:off x="582367" y="1056147"/>
            <a:ext cx="5385296" cy="2881862"/>
          </a:xfrm>
          <a:prstGeom prst="rect">
            <a:avLst/>
          </a:prstGeom>
        </p:spPr>
      </p:pic>
      <p:pic>
        <p:nvPicPr>
          <p:cNvPr id="10" name="图片 9">
            <a:extLst>
              <a:ext uri="{FF2B5EF4-FFF2-40B4-BE49-F238E27FC236}">
                <a16:creationId xmlns:a16="http://schemas.microsoft.com/office/drawing/2014/main" id="{A59D64E2-ECD8-4A14-8AE7-7904ACD2A94F}"/>
              </a:ext>
            </a:extLst>
          </p:cNvPr>
          <p:cNvPicPr>
            <a:picLocks noChangeAspect="1"/>
          </p:cNvPicPr>
          <p:nvPr/>
        </p:nvPicPr>
        <p:blipFill>
          <a:blip r:embed="rId5"/>
          <a:stretch>
            <a:fillRect/>
          </a:stretch>
        </p:blipFill>
        <p:spPr>
          <a:xfrm>
            <a:off x="4704818" y="2671200"/>
            <a:ext cx="7329825" cy="3298909"/>
          </a:xfrm>
          <a:prstGeom prst="rect">
            <a:avLst/>
          </a:prstGeom>
        </p:spPr>
      </p:pic>
      <p:sp>
        <p:nvSpPr>
          <p:cNvPr id="11" name="文本框 10">
            <a:extLst>
              <a:ext uri="{FF2B5EF4-FFF2-40B4-BE49-F238E27FC236}">
                <a16:creationId xmlns:a16="http://schemas.microsoft.com/office/drawing/2014/main" id="{75D4BECE-A74C-4B07-AA46-9E9A112B299B}"/>
              </a:ext>
            </a:extLst>
          </p:cNvPr>
          <p:cNvSpPr txBox="1"/>
          <p:nvPr/>
        </p:nvSpPr>
        <p:spPr>
          <a:xfrm>
            <a:off x="1286401" y="4513737"/>
            <a:ext cx="3795281" cy="1938992"/>
          </a:xfrm>
          <a:prstGeom prst="rect">
            <a:avLst/>
          </a:prstGeom>
          <a:noFill/>
        </p:spPr>
        <p:txBody>
          <a:bodyPr wrap="square" rtlCol="0">
            <a:spAutoFit/>
          </a:bodyPr>
          <a:lstStyle/>
          <a:p>
            <a:r>
              <a:rPr lang="zh-CN" altLang="en-US" sz="2400" dirty="0"/>
              <a:t>“抖动”：高速缓存反复地加载和驱逐相同的高速缓存块的组</a:t>
            </a:r>
            <a:r>
              <a:rPr lang="en-US" altLang="zh-CN" sz="2400" dirty="0"/>
              <a:t>.</a:t>
            </a:r>
          </a:p>
          <a:p>
            <a:endParaRPr lang="en-US" altLang="zh-CN" sz="2400" dirty="0"/>
          </a:p>
          <a:p>
            <a:endParaRPr lang="en-US" altLang="zh-CN" sz="2400" dirty="0"/>
          </a:p>
        </p:txBody>
      </p:sp>
    </p:spTree>
    <p:custDataLst>
      <p:tags r:id="rId1"/>
    </p:custDataLst>
    <p:extLst>
      <p:ext uri="{BB962C8B-B14F-4D97-AF65-F5344CB8AC3E}">
        <p14:creationId xmlns:p14="http://schemas.microsoft.com/office/powerpoint/2010/main" val="181806349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789195" y="6356350"/>
            <a:ext cx="1437640" cy="365125"/>
          </a:xfrm>
        </p:spPr>
        <p:txBody>
          <a:bodyPr/>
          <a:lstStyle/>
          <a:p>
            <a:fld id="{023126B9-07AC-4BAF-B3D7-FAC1D3999DA4}" type="slidenum">
              <a:rPr lang="zh-CN" altLang="en-US" smtClean="0"/>
              <a:pPr/>
              <a:t>9</a:t>
            </a:fld>
            <a:endParaRPr lang="zh-CN" altLang="en-US" dirty="0"/>
          </a:p>
        </p:txBody>
      </p:sp>
      <p:sp>
        <p:nvSpPr>
          <p:cNvPr id="29" name="任意多边形 28"/>
          <p:cNvSpPr/>
          <p:nvPr/>
        </p:nvSpPr>
        <p:spPr>
          <a:xfrm flipH="1" flipV="1">
            <a:off x="430616" y="828865"/>
            <a:ext cx="2715755" cy="76141"/>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34" name="文本框 133">
            <a:extLst>
              <a:ext uri="{FF2B5EF4-FFF2-40B4-BE49-F238E27FC236}">
                <a16:creationId xmlns:a16="http://schemas.microsoft.com/office/drawing/2014/main" id="{5B00A5DB-B3EF-42D6-A2F7-E619804C5002}"/>
              </a:ext>
            </a:extLst>
          </p:cNvPr>
          <p:cNvSpPr txBox="1"/>
          <p:nvPr/>
        </p:nvSpPr>
        <p:spPr>
          <a:xfrm>
            <a:off x="310405" y="405271"/>
            <a:ext cx="9038132" cy="523220"/>
          </a:xfrm>
          <a:prstGeom prst="rect">
            <a:avLst/>
          </a:prstGeom>
          <a:noFill/>
        </p:spPr>
        <p:txBody>
          <a:bodyPr wrap="square" rtlCol="0">
            <a:spAutoFit/>
          </a:bodyPr>
          <a:lstStyle/>
          <a:p>
            <a:r>
              <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rPr>
              <a:t>组相联高速缓存</a:t>
            </a:r>
            <a:r>
              <a:rPr lang="en-US" altLang="zh-CN" sz="2800" dirty="0">
                <a:solidFill>
                  <a:schemeClr val="bg2">
                    <a:lumMod val="25000"/>
                  </a:schemeClr>
                </a:solidFill>
                <a:latin typeface="方正兰亭粗黑_GBK" panose="02000000000000000000" pitchFamily="2" charset="-122"/>
                <a:ea typeface="方正兰亭粗黑_GBK" panose="02000000000000000000" pitchFamily="2" charset="-122"/>
              </a:rPr>
              <a:t>(set associative cache)</a:t>
            </a:r>
            <a:endParaRPr lang="zh-CN" altLang="en-US" sz="28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4" name="文本框 3">
            <a:extLst>
              <a:ext uri="{FF2B5EF4-FFF2-40B4-BE49-F238E27FC236}">
                <a16:creationId xmlns:a16="http://schemas.microsoft.com/office/drawing/2014/main" id="{D18D272F-A186-40B5-8069-D28D1DA44C46}"/>
              </a:ext>
            </a:extLst>
          </p:cNvPr>
          <p:cNvSpPr txBox="1"/>
          <p:nvPr/>
        </p:nvSpPr>
        <p:spPr>
          <a:xfrm>
            <a:off x="1286401" y="1417983"/>
            <a:ext cx="10136973" cy="4439478"/>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FC6069D2-ED64-42DB-A404-C5857949FBD3}"/>
              </a:ext>
            </a:extLst>
          </p:cNvPr>
          <p:cNvSpPr txBox="1"/>
          <p:nvPr/>
        </p:nvSpPr>
        <p:spPr>
          <a:xfrm>
            <a:off x="1286401" y="1537252"/>
            <a:ext cx="10044208" cy="4585252"/>
          </a:xfrm>
          <a:prstGeom prst="rect">
            <a:avLst/>
          </a:prstGeom>
          <a:no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4B7C33FB-DE46-4A4D-ABA7-FA7F10044D65}"/>
              </a:ext>
            </a:extLst>
          </p:cNvPr>
          <p:cNvSpPr txBox="1"/>
          <p:nvPr/>
        </p:nvSpPr>
        <p:spPr>
          <a:xfrm>
            <a:off x="6308505" y="1225689"/>
            <a:ext cx="5285350" cy="6647974"/>
          </a:xfrm>
          <a:prstGeom prst="rect">
            <a:avLst/>
          </a:prstGeom>
          <a:noFill/>
        </p:spPr>
        <p:txBody>
          <a:bodyPr wrap="square" rtlCol="0">
            <a:spAutoFit/>
          </a:bodyPr>
          <a:lstStyle/>
          <a:p>
            <a:r>
              <a:rPr lang="en-US" altLang="zh-CN" sz="2400" dirty="0"/>
              <a:t>1 &lt; E &lt; C/B</a:t>
            </a:r>
            <a:r>
              <a:rPr lang="zh-CN" altLang="en-US" sz="2400" dirty="0"/>
              <a:t>时， </a:t>
            </a:r>
            <a:r>
              <a:rPr lang="en-US" altLang="zh-CN" sz="2400" dirty="0"/>
              <a:t>E</a:t>
            </a:r>
            <a:r>
              <a:rPr lang="zh-CN" altLang="en-US" sz="2400" dirty="0"/>
              <a:t>路组相联高速缓存</a:t>
            </a:r>
            <a:endParaRPr lang="en-US" altLang="zh-CN" sz="2400" dirty="0"/>
          </a:p>
          <a:p>
            <a:endParaRPr lang="en-US" altLang="zh-CN" sz="2400" dirty="0"/>
          </a:p>
          <a:p>
            <a:r>
              <a:rPr lang="zh-CN" altLang="en-US" sz="2400" dirty="0"/>
              <a:t>高速缓存确定请求是否命中的过程</a:t>
            </a:r>
            <a:r>
              <a:rPr lang="en-US" altLang="zh-CN" sz="2400" dirty="0"/>
              <a:t>:</a:t>
            </a:r>
          </a:p>
          <a:p>
            <a:r>
              <a:rPr lang="en-US" altLang="zh-CN" sz="2400" dirty="0"/>
              <a:t>(1)</a:t>
            </a:r>
            <a:r>
              <a:rPr lang="zh-CN" altLang="en-US" sz="2400" dirty="0"/>
              <a:t>组选择</a:t>
            </a:r>
            <a:endParaRPr lang="en-US" altLang="zh-CN" sz="2400" dirty="0"/>
          </a:p>
          <a:p>
            <a:r>
              <a:rPr lang="en-US" altLang="zh-CN" sz="2400" dirty="0"/>
              <a:t>(2)</a:t>
            </a:r>
            <a:r>
              <a:rPr lang="zh-CN" altLang="en-US" sz="2400" dirty="0"/>
              <a:t>行匹配</a:t>
            </a:r>
            <a:r>
              <a:rPr lang="en-US" altLang="zh-CN" sz="2400" dirty="0"/>
              <a:t>-------------------</a:t>
            </a:r>
            <a:r>
              <a:rPr lang="zh-CN" altLang="en-US" sz="2400" b="1" dirty="0"/>
              <a:t>检查多个行</a:t>
            </a:r>
            <a:endParaRPr lang="en-US" altLang="zh-CN" sz="2400" b="1" dirty="0"/>
          </a:p>
          <a:p>
            <a:r>
              <a:rPr lang="en-US" altLang="zh-CN" sz="2400" dirty="0"/>
              <a:t>	</a:t>
            </a:r>
            <a:r>
              <a:rPr lang="zh-CN" altLang="en-US" dirty="0"/>
              <a:t>有效位 </a:t>
            </a:r>
            <a:r>
              <a:rPr lang="en-US" altLang="zh-CN" dirty="0"/>
              <a:t>== 1 ?</a:t>
            </a:r>
          </a:p>
          <a:p>
            <a:r>
              <a:rPr lang="en-US" altLang="zh-CN" dirty="0"/>
              <a:t>	</a:t>
            </a:r>
            <a:r>
              <a:rPr lang="zh-CN" altLang="en-US" dirty="0"/>
              <a:t>标记位 匹配 </a:t>
            </a:r>
            <a:r>
              <a:rPr lang="en-US" altLang="zh-CN" dirty="0"/>
              <a:t>?</a:t>
            </a:r>
          </a:p>
          <a:p>
            <a:r>
              <a:rPr lang="en-US" altLang="zh-CN" sz="2400" dirty="0"/>
              <a:t>(3)</a:t>
            </a:r>
            <a:r>
              <a:rPr lang="zh-CN" altLang="en-US" sz="2400" dirty="0"/>
              <a:t>字选择</a:t>
            </a:r>
            <a:endParaRPr lang="en-US" altLang="zh-CN" sz="2400" dirty="0"/>
          </a:p>
          <a:p>
            <a:r>
              <a:rPr lang="en-US" altLang="zh-CN" sz="2400" dirty="0"/>
              <a:t>	</a:t>
            </a:r>
            <a:r>
              <a:rPr lang="zh-CN" altLang="en-US" dirty="0"/>
              <a:t>块偏移位</a:t>
            </a:r>
            <a:endParaRPr lang="en-US" altLang="zh-CN" dirty="0"/>
          </a:p>
          <a:p>
            <a:endParaRPr lang="en-US" altLang="zh-CN" sz="2400" dirty="0"/>
          </a:p>
          <a:p>
            <a:r>
              <a:rPr lang="zh-CN" altLang="en-US" sz="2400" dirty="0"/>
              <a:t>若不命中</a:t>
            </a:r>
            <a:r>
              <a:rPr lang="en-US" altLang="zh-CN" sz="2400" dirty="0"/>
              <a:t>, </a:t>
            </a:r>
            <a:r>
              <a:rPr lang="zh-CN" altLang="en-US" sz="2400" dirty="0"/>
              <a:t>行替换</a:t>
            </a:r>
            <a:r>
              <a:rPr lang="en-US" altLang="zh-CN" sz="2400" dirty="0"/>
              <a:t>/</a:t>
            </a:r>
            <a:r>
              <a:rPr lang="zh-CN" altLang="en-US" sz="2400" dirty="0"/>
              <a:t>行驱逐</a:t>
            </a:r>
            <a:endParaRPr lang="en-US" altLang="zh-CN" sz="2400" dirty="0"/>
          </a:p>
          <a:p>
            <a:r>
              <a:rPr lang="en-US" altLang="zh-CN" sz="2400" b="1" dirty="0"/>
              <a:t>    </a:t>
            </a:r>
            <a:r>
              <a:rPr lang="zh-CN" altLang="en-US" sz="2400" b="1" dirty="0"/>
              <a:t>行替换策略 </a:t>
            </a:r>
            <a:endParaRPr lang="en-US" altLang="zh-CN" sz="2400" b="1" dirty="0"/>
          </a:p>
          <a:p>
            <a:r>
              <a:rPr lang="en-US" altLang="zh-CN" sz="2400" b="1" dirty="0"/>
              <a:t>	Least-Frequently-Used</a:t>
            </a:r>
          </a:p>
          <a:p>
            <a:r>
              <a:rPr lang="en-US" altLang="zh-CN" sz="2400" b="1" dirty="0"/>
              <a:t>	Least-Recently-Used		</a:t>
            </a:r>
            <a:endParaRPr lang="en-US" altLang="zh-CN" sz="2400" dirty="0"/>
          </a:p>
          <a:p>
            <a:endParaRPr lang="en-US" altLang="zh-CN" sz="2400" dirty="0"/>
          </a:p>
          <a:p>
            <a:endParaRPr lang="en-US" altLang="zh-CN" sz="2400" dirty="0"/>
          </a:p>
          <a:p>
            <a:endParaRPr lang="en-US" altLang="zh-CN" sz="2400" dirty="0"/>
          </a:p>
          <a:p>
            <a:endParaRPr lang="en-US" altLang="zh-CN" sz="2400" dirty="0"/>
          </a:p>
        </p:txBody>
      </p:sp>
      <p:pic>
        <p:nvPicPr>
          <p:cNvPr id="3" name="图片 2">
            <a:extLst>
              <a:ext uri="{FF2B5EF4-FFF2-40B4-BE49-F238E27FC236}">
                <a16:creationId xmlns:a16="http://schemas.microsoft.com/office/drawing/2014/main" id="{9B7304C0-CCEA-4252-A930-2550800B1E47}"/>
              </a:ext>
            </a:extLst>
          </p:cNvPr>
          <p:cNvPicPr>
            <a:picLocks noChangeAspect="1"/>
          </p:cNvPicPr>
          <p:nvPr/>
        </p:nvPicPr>
        <p:blipFill>
          <a:blip r:embed="rId4"/>
          <a:stretch>
            <a:fillRect/>
          </a:stretch>
        </p:blipFill>
        <p:spPr>
          <a:xfrm>
            <a:off x="517775" y="1293952"/>
            <a:ext cx="5662822" cy="5062398"/>
          </a:xfrm>
          <a:prstGeom prst="rect">
            <a:avLst/>
          </a:prstGeom>
        </p:spPr>
      </p:pic>
    </p:spTree>
    <p:custDataLst>
      <p:tags r:id="rId1"/>
    </p:custDataLst>
    <p:extLst>
      <p:ext uri="{BB962C8B-B14F-4D97-AF65-F5344CB8AC3E}">
        <p14:creationId xmlns:p14="http://schemas.microsoft.com/office/powerpoint/2010/main" val="3557854826"/>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TIMING" val="|0.4|32.6"/>
</p:tagLst>
</file>

<file path=ppt/tags/tag10.xml><?xml version="1.0" encoding="utf-8"?>
<p:tagLst xmlns:a="http://schemas.openxmlformats.org/drawingml/2006/main" xmlns:r="http://schemas.openxmlformats.org/officeDocument/2006/relationships" xmlns:p="http://schemas.openxmlformats.org/presentationml/2006/main">
  <p:tag name="TIMING" val="|0.4|32.6"/>
</p:tagLst>
</file>

<file path=ppt/tags/tag11.xml><?xml version="1.0" encoding="utf-8"?>
<p:tagLst xmlns:a="http://schemas.openxmlformats.org/drawingml/2006/main" xmlns:r="http://schemas.openxmlformats.org/officeDocument/2006/relationships" xmlns:p="http://schemas.openxmlformats.org/presentationml/2006/main">
  <p:tag name="TIMING" val="|0.4|32.6"/>
</p:tagLst>
</file>

<file path=ppt/tags/tag12.xml><?xml version="1.0" encoding="utf-8"?>
<p:tagLst xmlns:a="http://schemas.openxmlformats.org/drawingml/2006/main" xmlns:r="http://schemas.openxmlformats.org/officeDocument/2006/relationships" xmlns:p="http://schemas.openxmlformats.org/presentationml/2006/main">
  <p:tag name="TIMING" val="|0.4|32.6"/>
</p:tagLst>
</file>

<file path=ppt/tags/tag13.xml><?xml version="1.0" encoding="utf-8"?>
<p:tagLst xmlns:a="http://schemas.openxmlformats.org/drawingml/2006/main" xmlns:r="http://schemas.openxmlformats.org/officeDocument/2006/relationships" xmlns:p="http://schemas.openxmlformats.org/presentationml/2006/main">
  <p:tag name="TIMING" val="|0.4|32.6"/>
</p:tagLst>
</file>

<file path=ppt/tags/tag14.xml><?xml version="1.0" encoding="utf-8"?>
<p:tagLst xmlns:a="http://schemas.openxmlformats.org/drawingml/2006/main" xmlns:r="http://schemas.openxmlformats.org/officeDocument/2006/relationships" xmlns:p="http://schemas.openxmlformats.org/presentationml/2006/main">
  <p:tag name="TIMING" val="|0.4|32.6"/>
</p:tagLst>
</file>

<file path=ppt/tags/tag15.xml><?xml version="1.0" encoding="utf-8"?>
<p:tagLst xmlns:a="http://schemas.openxmlformats.org/drawingml/2006/main" xmlns:r="http://schemas.openxmlformats.org/officeDocument/2006/relationships" xmlns:p="http://schemas.openxmlformats.org/presentationml/2006/main">
  <p:tag name="TIMING" val="|0.4|32.6"/>
</p:tagLst>
</file>

<file path=ppt/tags/tag16.xml><?xml version="1.0" encoding="utf-8"?>
<p:tagLst xmlns:a="http://schemas.openxmlformats.org/drawingml/2006/main" xmlns:r="http://schemas.openxmlformats.org/officeDocument/2006/relationships" xmlns:p="http://schemas.openxmlformats.org/presentationml/2006/main">
  <p:tag name="TIMING" val="|0.4|32.6"/>
</p:tagLst>
</file>

<file path=ppt/tags/tag2.xml><?xml version="1.0" encoding="utf-8"?>
<p:tagLst xmlns:a="http://schemas.openxmlformats.org/drawingml/2006/main" xmlns:r="http://schemas.openxmlformats.org/officeDocument/2006/relationships" xmlns:p="http://schemas.openxmlformats.org/presentationml/2006/main">
  <p:tag name="TIMING" val="|0.4|32.6"/>
</p:tagLst>
</file>

<file path=ppt/tags/tag3.xml><?xml version="1.0" encoding="utf-8"?>
<p:tagLst xmlns:a="http://schemas.openxmlformats.org/drawingml/2006/main" xmlns:r="http://schemas.openxmlformats.org/officeDocument/2006/relationships" xmlns:p="http://schemas.openxmlformats.org/presentationml/2006/main">
  <p:tag name="TIMING" val="|0.4|32.6"/>
</p:tagLst>
</file>

<file path=ppt/tags/tag4.xml><?xml version="1.0" encoding="utf-8"?>
<p:tagLst xmlns:a="http://schemas.openxmlformats.org/drawingml/2006/main" xmlns:r="http://schemas.openxmlformats.org/officeDocument/2006/relationships" xmlns:p="http://schemas.openxmlformats.org/presentationml/2006/main">
  <p:tag name="TIMING" val="|0.4|32.6"/>
</p:tagLst>
</file>

<file path=ppt/tags/tag5.xml><?xml version="1.0" encoding="utf-8"?>
<p:tagLst xmlns:a="http://schemas.openxmlformats.org/drawingml/2006/main" xmlns:r="http://schemas.openxmlformats.org/officeDocument/2006/relationships" xmlns:p="http://schemas.openxmlformats.org/presentationml/2006/main">
  <p:tag name="TIMING" val="|0.4|32.6"/>
</p:tagLst>
</file>

<file path=ppt/tags/tag6.xml><?xml version="1.0" encoding="utf-8"?>
<p:tagLst xmlns:a="http://schemas.openxmlformats.org/drawingml/2006/main" xmlns:r="http://schemas.openxmlformats.org/officeDocument/2006/relationships" xmlns:p="http://schemas.openxmlformats.org/presentationml/2006/main">
  <p:tag name="TIMING" val="|0.4|32.6"/>
</p:tagLst>
</file>

<file path=ppt/tags/tag7.xml><?xml version="1.0" encoding="utf-8"?>
<p:tagLst xmlns:a="http://schemas.openxmlformats.org/drawingml/2006/main" xmlns:r="http://schemas.openxmlformats.org/officeDocument/2006/relationships" xmlns:p="http://schemas.openxmlformats.org/presentationml/2006/main">
  <p:tag name="TIMING" val="|0.4|32.6"/>
</p:tagLst>
</file>

<file path=ppt/tags/tag8.xml><?xml version="1.0" encoding="utf-8"?>
<p:tagLst xmlns:a="http://schemas.openxmlformats.org/drawingml/2006/main" xmlns:r="http://schemas.openxmlformats.org/officeDocument/2006/relationships" xmlns:p="http://schemas.openxmlformats.org/presentationml/2006/main">
  <p:tag name="TIMING" val="|0.4|32.6"/>
</p:tagLst>
</file>

<file path=ppt/tags/tag9.xml><?xml version="1.0" encoding="utf-8"?>
<p:tagLst xmlns:a="http://schemas.openxmlformats.org/drawingml/2006/main" xmlns:r="http://schemas.openxmlformats.org/officeDocument/2006/relationships" xmlns:p="http://schemas.openxmlformats.org/presentationml/2006/main">
  <p:tag name="TIMING" val="|0.4|32.6"/>
</p:tagLst>
</file>

<file path=ppt/theme/theme1.xml><?xml version="1.0" encoding="utf-8"?>
<a:theme xmlns:a="http://schemas.openxmlformats.org/drawingml/2006/main" name="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4182</TotalTime>
  <Words>1038</Words>
  <Application>Microsoft Office PowerPoint</Application>
  <PresentationFormat>宽屏</PresentationFormat>
  <Paragraphs>187</Paragraphs>
  <Slides>18</Slides>
  <Notes>17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方正兰亭粗黑_GBK</vt:lpstr>
      <vt:lpstr>微软雅黑</vt:lpstr>
      <vt:lpstr>Arial</vt:lpstr>
      <vt:lpstr>Calibri</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none44353@163.com</cp:lastModifiedBy>
  <cp:revision>476</cp:revision>
  <dcterms:created xsi:type="dcterms:W3CDTF">2015-05-06T09:02:23Z</dcterms:created>
  <dcterms:modified xsi:type="dcterms:W3CDTF">2020-11-12T06:47:19Z</dcterms:modified>
</cp:coreProperties>
</file>